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7" r:id="rId2"/>
    <p:sldId id="258" r:id="rId3"/>
    <p:sldId id="259" r:id="rId4"/>
    <p:sldId id="275" r:id="rId5"/>
    <p:sldId id="260" r:id="rId6"/>
    <p:sldId id="288" r:id="rId7"/>
    <p:sldId id="276" r:id="rId8"/>
    <p:sldId id="277" r:id="rId9"/>
    <p:sldId id="278" r:id="rId10"/>
    <p:sldId id="261" r:id="rId11"/>
    <p:sldId id="262" r:id="rId12"/>
    <p:sldId id="263" r:id="rId13"/>
    <p:sldId id="280" r:id="rId14"/>
    <p:sldId id="284" r:id="rId15"/>
    <p:sldId id="285" r:id="rId16"/>
    <p:sldId id="286" r:id="rId17"/>
    <p:sldId id="287" r:id="rId18"/>
    <p:sldId id="281" r:id="rId19"/>
    <p:sldId id="283" r:id="rId20"/>
    <p:sldId id="282" r:id="rId21"/>
    <p:sldId id="289" r:id="rId22"/>
    <p:sldId id="2147470487" r:id="rId23"/>
    <p:sldId id="2147470478" r:id="rId24"/>
    <p:sldId id="271" r:id="rId25"/>
    <p:sldId id="2147470480" r:id="rId26"/>
    <p:sldId id="2147470482" r:id="rId27"/>
    <p:sldId id="2147470483" r:id="rId28"/>
    <p:sldId id="2147470484" r:id="rId29"/>
    <p:sldId id="296" r:id="rId30"/>
    <p:sldId id="295" r:id="rId31"/>
    <p:sldId id="299" r:id="rId32"/>
    <p:sldId id="301" r:id="rId33"/>
    <p:sldId id="2147470488" r:id="rId34"/>
    <p:sldId id="2147470246" r:id="rId35"/>
    <p:sldId id="2147470477" r:id="rId36"/>
    <p:sldId id="2147470489" r:id="rId37"/>
    <p:sldId id="1476" r:id="rId38"/>
    <p:sldId id="292" r:id="rId39"/>
    <p:sldId id="1477" r:id="rId40"/>
    <p:sldId id="2147470479" r:id="rId41"/>
    <p:sldId id="273" r:id="rId42"/>
    <p:sldId id="266" r:id="rId43"/>
    <p:sldId id="267" r:id="rId44"/>
    <p:sldId id="268" r:id="rId45"/>
    <p:sldId id="269" r:id="rId46"/>
    <p:sldId id="270" r:id="rId47"/>
    <p:sldId id="274" r:id="rId48"/>
    <p:sldId id="2147470481" r:id="rId49"/>
    <p:sldId id="1539" r:id="rId50"/>
    <p:sldId id="1578" r:id="rId51"/>
    <p:sldId id="1579" r:id="rId52"/>
    <p:sldId id="1580" r:id="rId53"/>
    <p:sldId id="1581" r:id="rId54"/>
    <p:sldId id="1584" r:id="rId55"/>
    <p:sldId id="1582" r:id="rId56"/>
    <p:sldId id="1583" r:id="rId57"/>
    <p:sldId id="1585" r:id="rId58"/>
    <p:sldId id="1586" r:id="rId59"/>
    <p:sldId id="1587" r:id="rId60"/>
    <p:sldId id="1588" r:id="rId61"/>
    <p:sldId id="1595" r:id="rId62"/>
    <p:sldId id="1589" r:id="rId63"/>
    <p:sldId id="1590" r:id="rId64"/>
    <p:sldId id="1591" r:id="rId65"/>
    <p:sldId id="1592" r:id="rId66"/>
    <p:sldId id="1594" r:id="rId67"/>
    <p:sldId id="1593" r:id="rId68"/>
    <p:sldId id="1596" r:id="rId69"/>
    <p:sldId id="1597" r:id="rId70"/>
    <p:sldId id="1600" r:id="rId71"/>
    <p:sldId id="1598" r:id="rId72"/>
    <p:sldId id="2147470490" r:id="rId73"/>
    <p:sldId id="2147470491" r:id="rId74"/>
    <p:sldId id="306" r:id="rId75"/>
    <p:sldId id="2147470237" r:id="rId76"/>
    <p:sldId id="2147470492" r:id="rId77"/>
    <p:sldId id="2147470493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F80D0C-CCE6-4111-A9C2-E27BED6DEC00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1EC0C-1DDB-4B0D-9031-686ECF678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193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https://learn.microsoft.com/en-us/dotnet/architecture/cloud-native/introduction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1EC0C-1DDB-4B0D-9031-686ECF678EC8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306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https://gnithyanantham.medium.com/mastering-scalable-and-maintainable-applications-a-comprehensive-guide-to-12-factor-app-1a46caf803c2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1EC0C-1DDB-4B0D-9031-686ECF678EC8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92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97076-D777-F497-E67C-401A3D6AD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566C53-F28C-2ECF-92E4-2186A5015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00479-FC55-AA3D-953E-7A92A6DF7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4DDF-D55C-4B16-8A76-8A62DCCAB822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C44AE-0F7D-8B91-25A2-5529FC2D6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E9F1F-C744-C010-EB47-D1000B54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93C57-D6B5-431A-8CC7-27CF83AD5F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36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95AD8-FD23-9603-4AC7-5B75B39B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1545C7-2997-C2DC-26EF-8CE0DCF3C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1BFDB-CEFB-ED63-7BC9-38C09250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4DDF-D55C-4B16-8A76-8A62DCCAB822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7C95F-6451-6BB6-BEE7-EBB837694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0A170-4C93-3508-82B2-115E5082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93C57-D6B5-431A-8CC7-27CF83AD5F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88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FE59EE-2CB1-1CED-12A3-7404277B10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64B95-1CDE-4DC4-1B40-7848E307B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E4A54-B2E3-55EF-B48D-6482E2594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4DDF-D55C-4B16-8A76-8A62DCCAB822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B80DF-D81E-2810-3567-58E41254F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FD422-1F13-DDBD-6D40-C141E3CB4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93C57-D6B5-431A-8CC7-27CF83AD5F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6876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451007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861"/>
            <a:ext cx="10515600" cy="465910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341"/>
            <a:ext cx="10515600" cy="990709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15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5968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DF25-468E-8447-CBFB-96C0DD48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DC2C1-10AF-7772-A238-760BDBE82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15A0A-0D6C-0A32-C669-EEC74C4D9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4DDF-D55C-4B16-8A76-8A62DCCAB822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8948A-6A7E-BB8E-9158-4DA173DD3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B82CE-F7B0-0207-25FB-ACD2597B7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93C57-D6B5-431A-8CC7-27CF83AD5F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453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DCC1E-2BC5-E9C1-7DDC-F535B7CEB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0F73F-6A2F-E2FB-9396-3F691CA74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EB573-5620-4EB2-3CCF-D42B736E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4DDF-D55C-4B16-8A76-8A62DCCAB822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451A4-57F6-D22A-1932-BBB5FDB7F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24222-FDCB-7F32-C196-CA596674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93C57-D6B5-431A-8CC7-27CF83AD5F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049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3BE4-F19E-D08E-F911-A70061A7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0ED81-B04F-5E19-D84E-1A79DF388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10C6F-E5A1-A72E-60ED-35453C883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8E145-145F-A55F-79DE-0766BD835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4DDF-D55C-4B16-8A76-8A62DCCAB822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9083C-021E-C383-07A0-329131425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81852-0C12-5D8E-A39B-F54FEF25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93C57-D6B5-431A-8CC7-27CF83AD5F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77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35E5-F16E-91A9-59F4-40C07BCFA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19110-39B3-D5EF-1C92-A7C5DEF75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C687A-130C-7BA3-14AF-E3D6695E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2F80BA-B0C5-2C16-6F11-D7299C7E8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88A2BD-57D0-BC5C-1E35-CC087E8C21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2DB046-E2C6-94D3-2B04-1C5EE7BCA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4DDF-D55C-4B16-8A76-8A62DCCAB822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86612F-B347-95F3-414C-84BECEB8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C5BE40-4E85-DBB6-2629-099AC529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93C57-D6B5-431A-8CC7-27CF83AD5F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715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AD16-39E3-8EA2-2EE3-E292C2AB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68913-C888-767A-D575-5925D745C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4DDF-D55C-4B16-8A76-8A62DCCAB822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F7D12-763A-AE6D-0E41-46D94A2D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F1C90-8C77-2983-B376-969824E8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93C57-D6B5-431A-8CC7-27CF83AD5F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4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0D781-249F-448D-8402-0DB4D95DE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4DDF-D55C-4B16-8A76-8A62DCCAB822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E316E-0A07-58CE-9BD9-9ADED7C3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FBEB8-6A89-4116-9EA0-473E1597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93C57-D6B5-431A-8CC7-27CF83AD5F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86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2437-EB0E-FB9F-EC8E-6214EB81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72C42-14EB-59B0-06C1-B2C80CA13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4D114-93A2-8E82-8954-3A4C0D8F5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06833-C4D1-1A3E-D15C-71993E4D4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4DDF-D55C-4B16-8A76-8A62DCCAB822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4AC97-C9DE-69D7-3330-0E8E4EBD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3286D-8F46-5A9E-341C-3200228D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93C57-D6B5-431A-8CC7-27CF83AD5F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411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3313-ADB7-3286-CADC-5244935C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C1CF8-0DDF-84C5-B50F-90EA2AB32E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F2D0A-DC6F-F91B-A5B7-0C87A70C9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D5D23-CA82-B3FC-25B6-94C1C1411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4DDF-D55C-4B16-8A76-8A62DCCAB822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ADB9D-BCBD-C3C7-F52C-298204F9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4A0BD-B5F3-734B-CE45-2D1B5D2D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93C57-D6B5-431A-8CC7-27CF83AD5F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182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FE8AE7-0470-B2CF-3767-2A848C9D5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0036E-5374-DA39-F577-5907536D1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AAA82-BA2F-B7ED-11BF-C122F2DC3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34DDF-D55C-4B16-8A76-8A62DCCAB822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F256A-2EFA-9CF5-F601-3EB0D312B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BF4C3-25C2-C541-402D-F878DB3DE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93C57-D6B5-431A-8CC7-27CF83AD5F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9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anHakobyan/DesignPatterns/tree/master/Memento" TargetMode="External"/><Relationship Id="rId13" Type="http://schemas.openxmlformats.org/officeDocument/2006/relationships/hyperlink" Target="https://github.com/VanHakobyan/DesignPatterns/tree/master/Decorator" TargetMode="External"/><Relationship Id="rId18" Type="http://schemas.openxmlformats.org/officeDocument/2006/relationships/hyperlink" Target="https://github.com/VanHakobyan/DesignPatterns/tree/master/Command" TargetMode="External"/><Relationship Id="rId3" Type="http://schemas.openxmlformats.org/officeDocument/2006/relationships/hyperlink" Target="https://github.com/VanHakobyan/DesignPatterns/tree/master/Abstract%20Factory" TargetMode="External"/><Relationship Id="rId21" Type="http://schemas.openxmlformats.org/officeDocument/2006/relationships/hyperlink" Target="https://github.com/VanHakobyan/DesignPatterns/tree/master/Strategy" TargetMode="External"/><Relationship Id="rId7" Type="http://schemas.openxmlformats.org/officeDocument/2006/relationships/hyperlink" Target="https://github.com/VanHakobyan/DesignPatterns/tree/master/Bridge" TargetMode="External"/><Relationship Id="rId12" Type="http://schemas.openxmlformats.org/officeDocument/2006/relationships/hyperlink" Target="https://github.com/VanHakobyan/DesignPatterns/tree/master/Prototype" TargetMode="External"/><Relationship Id="rId17" Type="http://schemas.openxmlformats.org/officeDocument/2006/relationships/hyperlink" Target="https://github.com/VanHakobyan/DesignPatterns/tree/master/Flyweight" TargetMode="External"/><Relationship Id="rId2" Type="http://schemas.openxmlformats.org/officeDocument/2006/relationships/image" Target="../media/image30.jpeg"/><Relationship Id="rId16" Type="http://schemas.openxmlformats.org/officeDocument/2006/relationships/hyperlink" Target="https://github.com/VanHakobyan/DesignPatterns/tree/master/Facade" TargetMode="External"/><Relationship Id="rId20" Type="http://schemas.openxmlformats.org/officeDocument/2006/relationships/hyperlink" Target="https://github.com/VanHakobyan/DesignPatterns/tree/master/State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VanHakobyan/DesignPatterns/edit/master/FactoryMethod" TargetMode="External"/><Relationship Id="rId11" Type="http://schemas.openxmlformats.org/officeDocument/2006/relationships/hyperlink" Target="https://github.com/VanHakobyan/DesignPatterns/tree/master/Interpreter" TargetMode="External"/><Relationship Id="rId24" Type="http://schemas.openxmlformats.org/officeDocument/2006/relationships/hyperlink" Target="https://github.com/VanHakobyan/DesignPatterns/tree/master/Visitor" TargetMode="External"/><Relationship Id="rId5" Type="http://schemas.openxmlformats.org/officeDocument/2006/relationships/hyperlink" Target="https://github.com/VanHakobyan/DesignPatterns/tree/master/Mediator" TargetMode="External"/><Relationship Id="rId15" Type="http://schemas.openxmlformats.org/officeDocument/2006/relationships/hyperlink" Target="https://github.com/VanHakobyan/DesignPatterns/tree/master/Builder" TargetMode="External"/><Relationship Id="rId23" Type="http://schemas.openxmlformats.org/officeDocument/2006/relationships/hyperlink" Target="https://github.com/VanHakobyan/DesignPatterns/tree/master/Template" TargetMode="External"/><Relationship Id="rId10" Type="http://schemas.openxmlformats.org/officeDocument/2006/relationships/hyperlink" Target="https://github.com/VanHakobyan/DesignPatterns/tree/master/Composite" TargetMode="External"/><Relationship Id="rId19" Type="http://schemas.openxmlformats.org/officeDocument/2006/relationships/hyperlink" Target="https://github.com/VanHakobyan/DesignPatterns/tree/master/Proxy" TargetMode="External"/><Relationship Id="rId4" Type="http://schemas.openxmlformats.org/officeDocument/2006/relationships/hyperlink" Target="https://github.com/VanHakobyan/DesignPatterns/tree/master/Adapter" TargetMode="External"/><Relationship Id="rId9" Type="http://schemas.openxmlformats.org/officeDocument/2006/relationships/hyperlink" Target="https://github.com/VanHakobyan/DesignPatterns/tree/master/Singleton" TargetMode="External"/><Relationship Id="rId14" Type="http://schemas.openxmlformats.org/officeDocument/2006/relationships/hyperlink" Target="https://github.com/VanHakobyan/DesignPatterns/tree/master/Iterator" TargetMode="External"/><Relationship Id="rId22" Type="http://schemas.openxmlformats.org/officeDocument/2006/relationships/hyperlink" Target="https://github.com/VanHakobyan/DesignPatterns/tree/master/Observe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log.plexobject.com/archives/6234" TargetMode="External"/><Relationship Id="rId2" Type="http://schemas.openxmlformats.org/officeDocument/2006/relationships/hyperlink" Target="https://weblog.plexobject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3ABEE-EDA6-4062-3B08-BDE06DA98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834" y="1253331"/>
            <a:ext cx="10515600" cy="4351338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Title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Migrating to .NET Core Microservices and Deploying in Azure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Subtitle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A Transformative Journey to Scalability and Efficiency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D0D0D"/>
              </a:solidFill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D0D0D"/>
                </a:solidFill>
                <a:latin typeface="ui-sans-serif"/>
              </a:rPr>
              <a:t>ABC (Company logo)</a:t>
            </a:r>
            <a:endParaRPr lang="en-US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Presenter Name : Mohit</a:t>
            </a:r>
            <a:endParaRPr lang="en-US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Date : 03-06-2022</a:t>
            </a:r>
            <a:endParaRPr lang="en-US" b="0" i="0" dirty="0">
              <a:solidFill>
                <a:srgbClr val="0D0D0D"/>
              </a:solidFill>
              <a:effectLst/>
              <a:latin typeface="ui-sans-serif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568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2771F-047F-E7F5-C0F8-B480E6DC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67A24-A807-1ABD-291D-BDB7972C6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5: Advantages of .NET Core Microservices for eCommerce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Scalability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Easily scale individual services based on demand.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Flexibility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Faster deployment of new features and updates.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Performance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Improved load times and responsiveness.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Resilience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Better fault isolation, reducing the impact of failures.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Technology Agnostic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Integration with diverse technologies and platforms.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8742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CD57A-B800-ED77-C88C-0C5CE5C4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FA6D5-7737-2D13-8C11-E56B59F1C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IN" b="1" i="0" dirty="0">
                <a:solidFill>
                  <a:srgbClr val="0D0D0D"/>
                </a:solidFill>
                <a:effectLst/>
                <a:latin typeface="ui-sans-serif"/>
              </a:rPr>
              <a:t>6: .NET Core Microservices Architecture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latin typeface="ui-sans-serif"/>
              </a:rPr>
              <a:t>Diagram</a:t>
            </a:r>
            <a:r>
              <a:rPr lang="en-IN" b="0" i="0" dirty="0">
                <a:solidFill>
                  <a:srgbClr val="0D0D0D"/>
                </a:solidFill>
                <a:effectLst/>
                <a:latin typeface="ui-sans-serif"/>
              </a:rPr>
              <a:t>: Visual representation of a typical eCommerce microservices architecture.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latin typeface="ui-sans-serif"/>
              </a:rPr>
              <a:t>Components</a:t>
            </a:r>
            <a:r>
              <a:rPr lang="en-IN" b="0" i="0" dirty="0">
                <a:solidFill>
                  <a:srgbClr val="0D0D0D"/>
                </a:solidFill>
                <a:effectLst/>
                <a:latin typeface="ui-sans-serif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D0D0D"/>
                </a:solidFill>
                <a:effectLst/>
                <a:latin typeface="ui-sans-serif"/>
              </a:rPr>
              <a:t>API Gateway for unified access.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D0D0D"/>
                </a:solidFill>
                <a:effectLst/>
                <a:latin typeface="ui-sans-serif"/>
              </a:rPr>
              <a:t>Independent microservices for inventory, payment, user management, etc.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D0D0D"/>
                </a:solidFill>
                <a:effectLst/>
                <a:latin typeface="ui-sans-serif"/>
              </a:rPr>
              <a:t>Message broker for asynchronous communication.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D0D0D"/>
                </a:solidFill>
                <a:effectLst/>
                <a:latin typeface="ui-sans-serif"/>
              </a:rPr>
              <a:t>Databases per microservice for data isolation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1485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C23C-4CFE-985E-A8FA-825F3812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45C44-33E6-A12B-3CA6-9A6DDE92474F}"/>
              </a:ext>
            </a:extLst>
          </p:cNvPr>
          <p:cNvSpPr txBox="1"/>
          <p:nvPr/>
        </p:nvSpPr>
        <p:spPr>
          <a:xfrm>
            <a:off x="3048802" y="1861746"/>
            <a:ext cx="609760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7: Migration and Deployment Strategy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Assessment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Analyze current system and identify microservices candidates.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Planning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Define a detailed roadmap with milestones.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Design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Architect microservices with a focus on eCommerce needs.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Development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Build microservices using .NET Core.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Testing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Conduct thorough testing to ensure robustness.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Deployment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Deploy microservices on Azure.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Monitoring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Implement continuous monitoring and optimization.</a:t>
            </a:r>
          </a:p>
        </p:txBody>
      </p:sp>
    </p:spTree>
    <p:extLst>
      <p:ext uri="{BB962C8B-B14F-4D97-AF65-F5344CB8AC3E}">
        <p14:creationId xmlns:p14="http://schemas.microsoft.com/office/powerpoint/2010/main" val="3003441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3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6696BF-B842-5804-B49B-3936B56C7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829" y="643467"/>
            <a:ext cx="79303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01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7" name="Rectangle 1434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 descr="Cloud-Native Design">
            <a:extLst>
              <a:ext uri="{FF2B5EF4-FFF2-40B4-BE49-F238E27FC236}">
                <a16:creationId xmlns:a16="http://schemas.microsoft.com/office/drawing/2014/main" id="{5B0B3018-DC53-C113-C117-7E6E2F1AD1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8426" y="2831449"/>
            <a:ext cx="5760273" cy="371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Traditional monolithic design">
            <a:extLst>
              <a:ext uri="{FF2B5EF4-FFF2-40B4-BE49-F238E27FC236}">
                <a16:creationId xmlns:a16="http://schemas.microsoft.com/office/drawing/2014/main" id="{59722166-EA0D-ACC9-8197-92FFBAD84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4433" y="218113"/>
            <a:ext cx="5828261" cy="23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loud-native foundational pillars">
            <a:extLst>
              <a:ext uri="{FF2B5EF4-FFF2-40B4-BE49-F238E27FC236}">
                <a16:creationId xmlns:a16="http://schemas.microsoft.com/office/drawing/2014/main" id="{FABD8DB6-62BF-2454-F049-CAA65896F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694" y="2185076"/>
            <a:ext cx="61150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879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D896F-47F4-BB11-4D7D-1571B66A4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66" y="217980"/>
            <a:ext cx="12100034" cy="1325563"/>
          </a:xfrm>
        </p:spPr>
        <p:txBody>
          <a:bodyPr>
            <a:noAutofit/>
          </a:bodyPr>
          <a:lstStyle/>
          <a:p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Modern design</a:t>
            </a:r>
            <a:b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How would you design a cloud-native app? What would your architecture look like? To what principles, patterns, and best practices would you adhere? What infrastructure and operational concerns would be important?</a:t>
            </a:r>
            <a:b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endParaRPr lang="en-IN" sz="2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571E7A6-60E1-96F0-7C81-B648B830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6" y="1253790"/>
            <a:ext cx="7993425" cy="564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380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diagram of a cloud&#10;&#10;Description automatically generated">
            <a:extLst>
              <a:ext uri="{FF2B5EF4-FFF2-40B4-BE49-F238E27FC236}">
                <a16:creationId xmlns:a16="http://schemas.microsoft.com/office/drawing/2014/main" id="{D3806550-FC94-86AC-E9D5-EE4A0D401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875"/>
          <a:stretch/>
        </p:blipFill>
        <p:spPr>
          <a:xfrm>
            <a:off x="3449952" y="0"/>
            <a:ext cx="4800669" cy="2699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9AFD6A-146E-B778-B06B-FAE1907C8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539" y="2699880"/>
            <a:ext cx="6957634" cy="40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1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08B7-46F8-3707-8545-4CE4CE2E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42CAB-CC70-1AC8-2843-30BEB1594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4955F-6A66-26FC-2795-8F1CC013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62" y="205594"/>
            <a:ext cx="11312848" cy="652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39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C890-234D-25EF-87A6-E3105EFDF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0FE05-A940-C1E3-5DEC-681600DEC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Microservices Observability, Resilience, Monitoring on .Net | by Mehmet  Ozkaya | aspnetrun | Medium">
            <a:extLst>
              <a:ext uri="{FF2B5EF4-FFF2-40B4-BE49-F238E27FC236}">
                <a16:creationId xmlns:a16="http://schemas.microsoft.com/office/drawing/2014/main" id="{79989523-8A3A-2074-9159-538856B1B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0875"/>
            <a:ext cx="12192000" cy="555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467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85BE-11D9-740C-3E92-3492A501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85023-A7F4-3EFC-4833-F871F0C35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 descr="Aggregator service">
            <a:extLst>
              <a:ext uri="{FF2B5EF4-FFF2-40B4-BE49-F238E27FC236}">
                <a16:creationId xmlns:a16="http://schemas.microsoft.com/office/drawing/2014/main" id="{BCC90D2A-2173-D848-4543-A6672B70B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0"/>
            <a:ext cx="12131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401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0AED6-357A-78D8-4463-4C12505AC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082" y="1253331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Agenda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Introduction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Business Challenges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Benefits of .NET Core Microservices</a:t>
            </a:r>
          </a:p>
          <a:p>
            <a:r>
              <a:rPr lang="en-IN" b="0" i="0" dirty="0">
                <a:solidFill>
                  <a:srgbClr val="0D0D0D"/>
                </a:solidFill>
                <a:effectLst/>
                <a:latin typeface="ui-sans-serif"/>
              </a:rPr>
              <a:t>Azure Cloud Advantages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Migration Strategy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Deployment in Azure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Case Studies and Success Stories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Q&amp;A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0506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1229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290" name="Picture 2" descr="A diagram of a cloud&#10;&#10;Description automatically generated">
            <a:extLst>
              <a:ext uri="{FF2B5EF4-FFF2-40B4-BE49-F238E27FC236}">
                <a16:creationId xmlns:a16="http://schemas.microsoft.com/office/drawing/2014/main" id="{235A10DF-4C25-341F-38F0-31DBAE8467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55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9364-D87C-4121-BF01-E4A502A66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E7C04-B7AD-A48F-ED6C-87422A3ED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76A69-557F-B6B5-24B4-B5FDAC394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59" y="89338"/>
            <a:ext cx="11487806" cy="465192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0D0D0D"/>
                </a:solidFill>
                <a:latin typeface="ui-sans-serif"/>
              </a:rPr>
              <a:t>M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ui-sans-serif"/>
              </a:rPr>
              <a:t>igrating an eCommerce system to a microservices architecture using .NET Core and deploying it on Azure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D0049-C63E-0F1B-ED5F-2CA402527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376"/>
            <a:ext cx="12044855" cy="6182286"/>
          </a:xfrm>
        </p:spPr>
        <p:txBody>
          <a:bodyPr numCol="2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ui-sans-serif"/>
              </a:rPr>
              <a:t>1. Assessment</a:t>
            </a:r>
            <a:r>
              <a:rPr lang="en-US" sz="1400" b="1" i="0" dirty="0">
                <a:solidFill>
                  <a:srgbClr val="0D0D0D"/>
                </a:solidFill>
                <a:effectLst/>
                <a:highlight>
                  <a:srgbClr val="FFFF00"/>
                </a:highlight>
                <a:latin typeface="ui-sans-serif"/>
              </a:rPr>
              <a:t>: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Analyze Current System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Evaluate the existing eCommerce system to identify its architecture, components, dependencies, and pain points.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Identify Microservices Candidates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Determine which functionalities or modules can be decoupled and migrated to microservices to improve scalability, flexibility, and maintainability.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ui-sans-serif"/>
              </a:rPr>
              <a:t>2. Planning: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Define Roadmap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Develop a detailed migration roadmap with specific milestones, timelines, and resource allocations.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Allocate Resources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Assign roles and responsibilities to team members, including developers, architects, testers, and operations personnel.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Risk Assessment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Identify potential risks and mitigation strategies for the migration process.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ui-sans-serif"/>
              </a:rPr>
              <a:t>3. Design: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Architect Microservices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Design the microservices architecture with a focus on eCommerce needs, such as catalog management, order processing, payment integration, user authentication, and recommendation engines.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Define Interfaces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Clearly define the interfaces and communication protocols between microservices to ensure loose coupling and interoperability.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Consider Domain-Driven Design (DDD)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Utilize DDD principles to model microservices around specific business domains, enabling better alignment with business requirements.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ui-sans-serif"/>
              </a:rPr>
              <a:t>4. Development: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Build Microservices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Develop microservices using .NET Core, leveraging frameworks like ASP.NET Core for building RESTful APIs.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Containerization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Containerize microservices using Docker to ensure consistency and portability across different environments.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Implement CI/CD Pipelines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Set up continuous integration and deployment pipelines using tools like Azure DevOps to automate the build, test, and deployment processes.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ui-sans-serif"/>
              </a:rPr>
              <a:t>5. Testing: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Unit Testing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Conduct unit tests for individual microservices to verify their functionality in isolation.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Integration Testing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Perform integration tests to ensure that microservices communicate correctly and function together as expected.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End-to-End Testing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Execute end-to-end tests to validate the entire eCommerce system's functionality, including user interactions and data flows.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ui-sans-serif"/>
              </a:rPr>
              <a:t>6. Deployment: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Deploy on Azure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Use Azure Kubernetes Service (AKS) to deploy and manage containerized microservices in a scalable and resilient Kubernetes environment.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Implement Blue-Green Deployment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Implement blue-green deployment strategies to minimize downtime and ensure seamless updates.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Monitor Deployment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Monitor deployment metrics and logs to identify any issues and quickly roll back changes if necessary.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ui-sans-serif"/>
              </a:rPr>
              <a:t>7. Monitoring: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Continuous Monitoring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Implement continuous monitoring solutions using Azure Monitor and Application Insights to track the performance, availability, and health of microservices.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Alerting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Set up alerts and notifications to proactively identify and respond to any anomalies or performance degradation.</a:t>
            </a: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Optimization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Continuously optimize microservices based on monitoring data, user feedback, and changing business requirements to ensure efficiency and cost-effectiveness.</a:t>
            </a:r>
          </a:p>
          <a:p>
            <a:pPr marL="0" indent="0">
              <a:buNone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929654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4F5C95-6E9F-B098-E977-26F9B274A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21" y="2350430"/>
            <a:ext cx="10515600" cy="990709"/>
          </a:xfrm>
        </p:spPr>
        <p:txBody>
          <a:bodyPr/>
          <a:lstStyle/>
          <a:p>
            <a:r>
              <a:rPr lang="en-IN" dirty="0"/>
              <a:t>Best Practice / Tool for Performance</a:t>
            </a:r>
          </a:p>
        </p:txBody>
      </p:sp>
    </p:spTree>
    <p:extLst>
      <p:ext uri="{BB962C8B-B14F-4D97-AF65-F5344CB8AC3E}">
        <p14:creationId xmlns:p14="http://schemas.microsoft.com/office/powerpoint/2010/main" val="2134676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63DA2-CAD4-5E87-25DA-92F4A53E7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52" y="388257"/>
            <a:ext cx="11816255" cy="51112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Azure Cloud Advantages</a:t>
            </a:r>
          </a:p>
          <a:p>
            <a:pPr marL="457200" lvl="1" indent="0">
              <a:buNone/>
            </a:pPr>
            <a:r>
              <a:rPr lang="en-US" sz="2000" b="1" i="0" dirty="0">
                <a:solidFill>
                  <a:srgbClr val="0D0D0D"/>
                </a:solidFill>
                <a:effectLst/>
                <a:latin typeface="ui-sans-serif"/>
              </a:rPr>
              <a:t>Scalability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ui-sans-serif"/>
              </a:rPr>
              <a:t>: Use Azure Kubernetes Service (AKS) for auto-scaling microservices.</a:t>
            </a:r>
          </a:p>
          <a:p>
            <a:pPr marL="457200" lvl="1" indent="0">
              <a:buNone/>
            </a:pPr>
            <a:r>
              <a:rPr lang="en-US" sz="2000" b="1" i="0" dirty="0">
                <a:solidFill>
                  <a:srgbClr val="0D0D0D"/>
                </a:solidFill>
                <a:effectLst/>
                <a:latin typeface="ui-sans-serif"/>
              </a:rPr>
              <a:t>Performance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ui-sans-serif"/>
              </a:rPr>
              <a:t>: Low latency and high availability through global distribution.</a:t>
            </a:r>
          </a:p>
          <a:p>
            <a:pPr marL="457200" lvl="1" indent="0">
              <a:buNone/>
            </a:pPr>
            <a:r>
              <a:rPr lang="en-US" sz="2000" b="1" i="0" dirty="0">
                <a:solidFill>
                  <a:srgbClr val="0D0D0D"/>
                </a:solidFill>
                <a:effectLst/>
                <a:latin typeface="ui-sans-serif"/>
              </a:rPr>
              <a:t>Security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ui-sans-serif"/>
              </a:rPr>
              <a:t>: Advanced security features and compliance certifications.</a:t>
            </a:r>
          </a:p>
          <a:p>
            <a:pPr marL="457200" lvl="1" indent="0">
              <a:buNone/>
            </a:pPr>
            <a:r>
              <a:rPr lang="en-US" sz="2000" b="1" i="0" dirty="0">
                <a:solidFill>
                  <a:srgbClr val="0D0D0D"/>
                </a:solidFill>
                <a:effectLst/>
                <a:latin typeface="ui-sans-serif"/>
              </a:rPr>
              <a:t>Cost Efficiency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ui-sans-serif"/>
              </a:rPr>
              <a:t>: Pay-as-you-go pricing model, reducing operational costs.</a:t>
            </a:r>
          </a:p>
          <a:p>
            <a:pPr marL="457200" lvl="1" indent="0">
              <a:buNone/>
            </a:pPr>
            <a:r>
              <a:rPr lang="en-US" sz="2000" b="1" i="0" dirty="0">
                <a:solidFill>
                  <a:srgbClr val="0D0D0D"/>
                </a:solidFill>
                <a:effectLst/>
                <a:latin typeface="ui-sans-serif"/>
              </a:rPr>
              <a:t>Integration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ui-sans-serif"/>
              </a:rPr>
              <a:t>: Seamless integration with other Azure services (Azure DevOps, Azure SQL, etc.).</a:t>
            </a:r>
          </a:p>
          <a:p>
            <a:pPr marL="0" indent="0">
              <a:buNone/>
            </a:pPr>
            <a:r>
              <a:rPr lang="en-IN" b="1" i="0" dirty="0">
                <a:solidFill>
                  <a:srgbClr val="0D0D0D"/>
                </a:solidFill>
                <a:effectLst/>
                <a:latin typeface="ui-sans-serif"/>
              </a:rPr>
              <a:t>Azure Services for eCommerce</a:t>
            </a:r>
          </a:p>
          <a:p>
            <a:pPr marL="457200" lvl="1" indent="0">
              <a:buNone/>
            </a:pPr>
            <a:r>
              <a:rPr lang="en-IN" sz="2000" b="1" i="0" dirty="0">
                <a:solidFill>
                  <a:srgbClr val="0D0D0D"/>
                </a:solidFill>
                <a:effectLst/>
                <a:latin typeface="ui-sans-serif"/>
              </a:rPr>
              <a:t>Azure Kubernetes Service (AKS)</a:t>
            </a:r>
            <a:r>
              <a:rPr lang="en-IN" sz="2000" b="0" i="0" dirty="0">
                <a:solidFill>
                  <a:srgbClr val="0D0D0D"/>
                </a:solidFill>
                <a:effectLst/>
                <a:latin typeface="ui-sans-serif"/>
              </a:rPr>
              <a:t>: Container orchestration and auto-scaling.</a:t>
            </a:r>
          </a:p>
          <a:p>
            <a:pPr marL="457200" lvl="1" indent="0">
              <a:buNone/>
            </a:pPr>
            <a:r>
              <a:rPr lang="en-IN" sz="2000" b="1" i="0" dirty="0">
                <a:solidFill>
                  <a:srgbClr val="0D0D0D"/>
                </a:solidFill>
                <a:effectLst/>
                <a:latin typeface="ui-sans-serif"/>
              </a:rPr>
              <a:t>Azure DevOps</a:t>
            </a:r>
            <a:r>
              <a:rPr lang="en-IN" sz="2000" b="0" i="0" dirty="0">
                <a:solidFill>
                  <a:srgbClr val="0D0D0D"/>
                </a:solidFill>
                <a:effectLst/>
                <a:latin typeface="ui-sans-serif"/>
              </a:rPr>
              <a:t>: CI/CD pipelines for automated deployments.</a:t>
            </a:r>
          </a:p>
          <a:p>
            <a:pPr marL="457200" lvl="1" indent="0">
              <a:buNone/>
            </a:pPr>
            <a:r>
              <a:rPr lang="en-IN" sz="2000" b="1" i="0" dirty="0">
                <a:solidFill>
                  <a:srgbClr val="0D0D0D"/>
                </a:solidFill>
                <a:effectLst/>
                <a:latin typeface="ui-sans-serif"/>
              </a:rPr>
              <a:t>Azure Cosmos DB</a:t>
            </a:r>
            <a:r>
              <a:rPr lang="en-IN" sz="2000" b="0" i="0" dirty="0">
                <a:solidFill>
                  <a:srgbClr val="0D0D0D"/>
                </a:solidFill>
                <a:effectLst/>
                <a:latin typeface="ui-sans-serif"/>
              </a:rPr>
              <a:t>: Globally distributed, multi-model database.</a:t>
            </a:r>
          </a:p>
          <a:p>
            <a:pPr marL="457200" lvl="1" indent="0">
              <a:buNone/>
            </a:pPr>
            <a:r>
              <a:rPr lang="en-IN" sz="2000" b="1" i="0" dirty="0">
                <a:solidFill>
                  <a:srgbClr val="0D0D0D"/>
                </a:solidFill>
                <a:effectLst/>
                <a:latin typeface="ui-sans-serif"/>
              </a:rPr>
              <a:t>Azure App Configuration</a:t>
            </a:r>
            <a:r>
              <a:rPr lang="en-IN" sz="2000" b="0" i="0" dirty="0">
                <a:solidFill>
                  <a:srgbClr val="0D0D0D"/>
                </a:solidFill>
                <a:effectLst/>
                <a:latin typeface="ui-sans-serif"/>
              </a:rPr>
              <a:t>: Centralized management of configurations.</a:t>
            </a:r>
          </a:p>
          <a:p>
            <a:pPr marL="457200" lvl="1" indent="0">
              <a:buNone/>
            </a:pPr>
            <a:r>
              <a:rPr lang="en-IN" sz="2000" b="1" i="0" dirty="0">
                <a:solidFill>
                  <a:srgbClr val="0D0D0D"/>
                </a:solidFill>
                <a:effectLst/>
                <a:latin typeface="ui-sans-serif"/>
              </a:rPr>
              <a:t>Azure Monitor &amp; Application Insights</a:t>
            </a:r>
            <a:r>
              <a:rPr lang="en-IN" sz="2000" b="0" i="0" dirty="0">
                <a:solidFill>
                  <a:srgbClr val="0D0D0D"/>
                </a:solidFill>
                <a:effectLst/>
                <a:latin typeface="ui-sans-serif"/>
              </a:rPr>
              <a:t>: Real-time monitoring and logging.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2" descr="Traffic Spikes in Cloud-Based Apps: Tips &amp; Tools for Preparing | Apriorit">
            <a:extLst>
              <a:ext uri="{FF2B5EF4-FFF2-40B4-BE49-F238E27FC236}">
                <a16:creationId xmlns:a16="http://schemas.microsoft.com/office/drawing/2014/main" id="{32794695-E7C1-69EC-B55D-FA551765E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514" y="5499459"/>
            <a:ext cx="3079530" cy="112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445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274FD6-5D3F-6545-7970-33221C9A0636}"/>
              </a:ext>
            </a:extLst>
          </p:cNvPr>
          <p:cNvSpPr txBox="1"/>
          <p:nvPr/>
        </p:nvSpPr>
        <p:spPr>
          <a:xfrm>
            <a:off x="2" y="5899"/>
            <a:ext cx="12633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0D0D0D"/>
                </a:solidFill>
                <a:effectLst/>
                <a:latin typeface="ui-sans-serif"/>
              </a:rPr>
              <a:t>Microsoft Azure offers a range of advantages for hosting and managing .NET Core microservices. </a:t>
            </a:r>
            <a:endParaRPr lang="en-IN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ADA35-51C3-1FF8-2EB6-B805D8750CE9}"/>
              </a:ext>
            </a:extLst>
          </p:cNvPr>
          <p:cNvSpPr txBox="1"/>
          <p:nvPr/>
        </p:nvSpPr>
        <p:spPr>
          <a:xfrm>
            <a:off x="105102" y="529642"/>
            <a:ext cx="8671035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500" b="1" i="0" dirty="0">
                <a:solidFill>
                  <a:srgbClr val="0D0D0D"/>
                </a:solidFill>
                <a:effectLst/>
                <a:latin typeface="ui-sans-serif"/>
              </a:rPr>
              <a:t>Seamless Integration with Microsoft Ecosystem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ui-sans-serif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500" b="0" i="0" dirty="0">
                <a:solidFill>
                  <a:srgbClr val="0D0D0D"/>
                </a:solidFill>
                <a:effectLst/>
                <a:latin typeface="ui-sans-serif"/>
              </a:rPr>
              <a:t>Azure is deeply integrated with Microsoft's ecosystem, making it a natural choice for .NET Core applications. This allows for better tooling, easier development workflows, and streamlined management.</a:t>
            </a:r>
          </a:p>
          <a:p>
            <a:pPr algn="l">
              <a:buFont typeface="+mj-lt"/>
              <a:buAutoNum type="arabicPeriod"/>
            </a:pPr>
            <a:r>
              <a:rPr lang="en-US" sz="1500" b="1" i="0" dirty="0">
                <a:solidFill>
                  <a:srgbClr val="0D0D0D"/>
                </a:solidFill>
                <a:effectLst/>
                <a:latin typeface="ui-sans-serif"/>
              </a:rPr>
              <a:t>Azure Kubernetes Service (AKS)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ui-sans-serif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500" b="0" i="0" dirty="0">
                <a:solidFill>
                  <a:srgbClr val="0D0D0D"/>
                </a:solidFill>
                <a:effectLst/>
                <a:latin typeface="ui-sans-serif"/>
              </a:rPr>
              <a:t>Azure Kubernetes Service simplifies the deployment, management, and operations of Kubernetes. AKS offers automated provisioning, scaling, and monitoring, making it ideal for microservices architecture.</a:t>
            </a:r>
          </a:p>
          <a:p>
            <a:pPr algn="l">
              <a:buFont typeface="+mj-lt"/>
              <a:buAutoNum type="arabicPeriod"/>
            </a:pPr>
            <a:r>
              <a:rPr lang="en-US" sz="1500" b="1" i="0" dirty="0">
                <a:solidFill>
                  <a:srgbClr val="0D0D0D"/>
                </a:solidFill>
                <a:effectLst/>
                <a:latin typeface="ui-sans-serif"/>
              </a:rPr>
              <a:t>Azure DevOps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ui-sans-serif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500" b="0" i="0" dirty="0">
                <a:solidFill>
                  <a:srgbClr val="0D0D0D"/>
                </a:solidFill>
                <a:effectLst/>
                <a:latin typeface="ui-sans-serif"/>
              </a:rPr>
              <a:t>Azure DevOps provides end-to-end DevOps toolchains for developing and deploying applications. It integrates well with .NET Core, offering CI/CD pipelines, version control, and package management.</a:t>
            </a:r>
          </a:p>
          <a:p>
            <a:pPr algn="l">
              <a:buFont typeface="+mj-lt"/>
              <a:buAutoNum type="arabicPeriod"/>
            </a:pPr>
            <a:r>
              <a:rPr lang="en-US" sz="1500" b="1" i="0" dirty="0">
                <a:solidFill>
                  <a:srgbClr val="0D0D0D"/>
                </a:solidFill>
                <a:effectLst/>
                <a:latin typeface="ui-sans-serif"/>
              </a:rPr>
              <a:t>Scalability and Flexibility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ui-sans-serif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500" b="0" i="0" dirty="0">
                <a:solidFill>
                  <a:srgbClr val="0D0D0D"/>
                </a:solidFill>
                <a:effectLst/>
                <a:latin typeface="ui-sans-serif"/>
              </a:rPr>
              <a:t>Azure offers robust scalability options with services like Azure App Services, Azure Functions, and AKS, allowing applications to scale seamlessly based on demand.</a:t>
            </a:r>
          </a:p>
          <a:p>
            <a:pPr algn="l">
              <a:buFont typeface="+mj-lt"/>
              <a:buAutoNum type="arabicPeriod"/>
            </a:pPr>
            <a:r>
              <a:rPr lang="en-US" sz="1500" b="1" i="0" dirty="0">
                <a:solidFill>
                  <a:srgbClr val="0D0D0D"/>
                </a:solidFill>
                <a:effectLst/>
                <a:latin typeface="ui-sans-serif"/>
              </a:rPr>
              <a:t>Managed Databases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ui-sans-serif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500" b="0" i="0" dirty="0">
                <a:solidFill>
                  <a:srgbClr val="0D0D0D"/>
                </a:solidFill>
                <a:effectLst/>
                <a:latin typeface="ui-sans-serif"/>
              </a:rPr>
              <a:t>Azure provides a variety of managed database services such as Azure SQL Database, Azure Cosmos DB, and Azure Database for PostgreSQL, which offer high availability, security, and performance.</a:t>
            </a:r>
          </a:p>
          <a:p>
            <a:pPr algn="l">
              <a:buFont typeface="+mj-lt"/>
              <a:buAutoNum type="arabicPeriod"/>
            </a:pPr>
            <a:r>
              <a:rPr lang="en-US" sz="1500" b="1" i="0" dirty="0">
                <a:solidFill>
                  <a:srgbClr val="0D0D0D"/>
                </a:solidFill>
                <a:effectLst/>
                <a:latin typeface="ui-sans-serif"/>
              </a:rPr>
              <a:t>Monitoring and Diagnostics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ui-sans-serif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500" b="0" i="0" dirty="0">
                <a:solidFill>
                  <a:srgbClr val="0D0D0D"/>
                </a:solidFill>
                <a:effectLst/>
                <a:latin typeface="ui-sans-serif"/>
              </a:rPr>
              <a:t>Azure provides comprehensive monitoring and diagnostics with Azure Monitor and Application Insights, offering real-time insights into application performance and health.</a:t>
            </a:r>
          </a:p>
          <a:p>
            <a:pPr algn="l">
              <a:buFont typeface="+mj-lt"/>
              <a:buAutoNum type="arabicPeriod"/>
            </a:pPr>
            <a:r>
              <a:rPr lang="en-US" sz="1500" b="1" i="0" dirty="0">
                <a:solidFill>
                  <a:srgbClr val="0D0D0D"/>
                </a:solidFill>
                <a:effectLst/>
                <a:latin typeface="ui-sans-serif"/>
              </a:rPr>
              <a:t>Security and Compliance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ui-sans-serif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500" b="0" i="0" dirty="0">
                <a:solidFill>
                  <a:srgbClr val="0D0D0D"/>
                </a:solidFill>
                <a:effectLst/>
                <a:latin typeface="ui-sans-serif"/>
              </a:rPr>
              <a:t>Azure offers a wide range of security features, including Azure Active Directory, Key Vault, and managed identities, ensuring secure and compliant application deployments.</a:t>
            </a:r>
          </a:p>
          <a:p>
            <a:pPr algn="l">
              <a:buFont typeface="+mj-lt"/>
              <a:buAutoNum type="arabicPeriod"/>
            </a:pPr>
            <a:r>
              <a:rPr lang="en-US" sz="1500" b="1" i="0" dirty="0">
                <a:solidFill>
                  <a:srgbClr val="0D0D0D"/>
                </a:solidFill>
                <a:effectLst/>
                <a:latin typeface="ui-sans-serif"/>
              </a:rPr>
              <a:t>Global Reach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ui-sans-serif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500" b="0" i="0" dirty="0">
                <a:solidFill>
                  <a:srgbClr val="0D0D0D"/>
                </a:solidFill>
                <a:effectLst/>
                <a:latin typeface="ui-sans-serif"/>
              </a:rPr>
              <a:t>With data centers in many regions across the globe, Azure provides low-latency access and compliance with regional data regulations, enhancing the performance and availability of applications.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FD5C78-81B7-FD8D-DB1A-A46FCBE9D8B1}"/>
              </a:ext>
            </a:extLst>
          </p:cNvPr>
          <p:cNvSpPr txBox="1"/>
          <p:nvPr/>
        </p:nvSpPr>
        <p:spPr>
          <a:xfrm>
            <a:off x="9144000" y="1119207"/>
            <a:ext cx="246993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500" b="1" i="0" dirty="0">
                <a:solidFill>
                  <a:srgbClr val="0D0D0D"/>
                </a:solidFill>
                <a:effectLst/>
                <a:latin typeface="ui-sans-serif"/>
              </a:rPr>
              <a:t>Azure Services for </a:t>
            </a:r>
          </a:p>
          <a:p>
            <a:pPr algn="l"/>
            <a:r>
              <a:rPr lang="en-IN" sz="1500" b="1" i="0" dirty="0">
                <a:solidFill>
                  <a:srgbClr val="0D0D0D"/>
                </a:solidFill>
                <a:effectLst/>
                <a:latin typeface="ui-sans-serif"/>
              </a:rPr>
              <a:t>.NET Core Microservices</a:t>
            </a:r>
          </a:p>
          <a:p>
            <a:pPr algn="l">
              <a:buFont typeface="+mj-lt"/>
              <a:buAutoNum type="arabicPeriod"/>
            </a:pPr>
            <a:r>
              <a:rPr lang="en-IN" sz="1500" i="0" dirty="0">
                <a:solidFill>
                  <a:srgbClr val="0D0D0D"/>
                </a:solidFill>
                <a:effectLst/>
                <a:latin typeface="ui-sans-serif"/>
              </a:rPr>
              <a:t>Azure Kubernetes Service (AKS)</a:t>
            </a:r>
          </a:p>
          <a:p>
            <a:pPr algn="l">
              <a:buFont typeface="+mj-lt"/>
              <a:buAutoNum type="arabicPeriod"/>
            </a:pPr>
            <a:r>
              <a:rPr lang="en-IN" sz="1500" i="0" dirty="0">
                <a:solidFill>
                  <a:srgbClr val="0D0D0D"/>
                </a:solidFill>
                <a:effectLst/>
                <a:latin typeface="ui-sans-serif"/>
              </a:rPr>
              <a:t>Azure DevOps</a:t>
            </a:r>
          </a:p>
          <a:p>
            <a:pPr algn="l">
              <a:buFont typeface="+mj-lt"/>
              <a:buAutoNum type="arabicPeriod"/>
            </a:pPr>
            <a:r>
              <a:rPr lang="en-IN" sz="1500" i="0" dirty="0">
                <a:solidFill>
                  <a:srgbClr val="0D0D0D"/>
                </a:solidFill>
                <a:effectLst/>
                <a:latin typeface="ui-sans-serif"/>
              </a:rPr>
              <a:t>Azure App Service</a:t>
            </a:r>
          </a:p>
          <a:p>
            <a:pPr algn="l">
              <a:buFont typeface="+mj-lt"/>
              <a:buAutoNum type="arabicPeriod"/>
            </a:pPr>
            <a:r>
              <a:rPr lang="en-IN" sz="1500" i="0" dirty="0">
                <a:solidFill>
                  <a:srgbClr val="0D0D0D"/>
                </a:solidFill>
                <a:effectLst/>
                <a:latin typeface="ui-sans-serif"/>
              </a:rPr>
              <a:t>Azure Functions</a:t>
            </a:r>
          </a:p>
          <a:p>
            <a:pPr algn="l">
              <a:buFont typeface="+mj-lt"/>
              <a:buAutoNum type="arabicPeriod"/>
            </a:pPr>
            <a:r>
              <a:rPr lang="en-IN" sz="1500" i="0" dirty="0">
                <a:solidFill>
                  <a:srgbClr val="0D0D0D"/>
                </a:solidFill>
                <a:effectLst/>
                <a:latin typeface="ui-sans-serif"/>
              </a:rPr>
              <a:t>Azure SQL Database</a:t>
            </a:r>
          </a:p>
          <a:p>
            <a:pPr algn="l">
              <a:buFont typeface="+mj-lt"/>
              <a:buAutoNum type="arabicPeriod"/>
            </a:pPr>
            <a:r>
              <a:rPr lang="en-IN" sz="1500" i="0" dirty="0">
                <a:solidFill>
                  <a:srgbClr val="0D0D0D"/>
                </a:solidFill>
                <a:effectLst/>
                <a:latin typeface="ui-sans-serif"/>
              </a:rPr>
              <a:t>Azure Cosmos DB</a:t>
            </a:r>
          </a:p>
          <a:p>
            <a:pPr algn="l">
              <a:buFont typeface="+mj-lt"/>
              <a:buAutoNum type="arabicPeriod"/>
            </a:pPr>
            <a:r>
              <a:rPr lang="en-IN" sz="1500" i="0" dirty="0">
                <a:solidFill>
                  <a:srgbClr val="0D0D0D"/>
                </a:solidFill>
                <a:effectLst/>
                <a:latin typeface="ui-sans-serif"/>
              </a:rPr>
              <a:t>Azure Monitor</a:t>
            </a:r>
          </a:p>
          <a:p>
            <a:pPr algn="l">
              <a:buFont typeface="+mj-lt"/>
              <a:buAutoNum type="arabicPeriod"/>
            </a:pPr>
            <a:r>
              <a:rPr lang="en-IN" sz="1500" i="0" dirty="0">
                <a:solidFill>
                  <a:srgbClr val="0D0D0D"/>
                </a:solidFill>
                <a:effectLst/>
                <a:latin typeface="ui-sans-serif"/>
              </a:rPr>
              <a:t>Azure Application Insights</a:t>
            </a:r>
          </a:p>
          <a:p>
            <a:pPr algn="l">
              <a:buFont typeface="+mj-lt"/>
              <a:buAutoNum type="arabicPeriod"/>
            </a:pPr>
            <a:r>
              <a:rPr lang="en-IN" sz="1500" i="0" dirty="0">
                <a:solidFill>
                  <a:srgbClr val="0D0D0D"/>
                </a:solidFill>
                <a:effectLst/>
                <a:latin typeface="ui-sans-serif"/>
              </a:rPr>
              <a:t>Azure Active Directory</a:t>
            </a:r>
          </a:p>
          <a:p>
            <a:pPr algn="l">
              <a:buFont typeface="+mj-lt"/>
              <a:buAutoNum type="arabicPeriod"/>
            </a:pPr>
            <a:r>
              <a:rPr lang="en-IN" sz="1500" i="0" dirty="0">
                <a:solidFill>
                  <a:srgbClr val="0D0D0D"/>
                </a:solidFill>
                <a:effectLst/>
                <a:latin typeface="ui-sans-serif"/>
              </a:rPr>
              <a:t>Azure Key Vault</a:t>
            </a:r>
          </a:p>
          <a:p>
            <a:pPr algn="l">
              <a:buFont typeface="+mj-lt"/>
              <a:buAutoNum type="arabicPeriod"/>
            </a:pPr>
            <a:r>
              <a:rPr lang="en-IN" sz="1500" i="0" dirty="0">
                <a:solidFill>
                  <a:srgbClr val="0D0D0D"/>
                </a:solidFill>
                <a:effectLst/>
                <a:latin typeface="ui-sans-serif"/>
              </a:rPr>
              <a:t>Azure Container Registry</a:t>
            </a:r>
          </a:p>
          <a:p>
            <a:pPr algn="l">
              <a:buFont typeface="+mj-lt"/>
              <a:buAutoNum type="arabicPeriod"/>
            </a:pPr>
            <a:r>
              <a:rPr lang="en-IN" sz="1500" i="0" dirty="0">
                <a:solidFill>
                  <a:srgbClr val="0D0D0D"/>
                </a:solidFill>
                <a:effectLst/>
                <a:latin typeface="ui-sans-serif"/>
              </a:rPr>
              <a:t>Azure Logic Apps</a:t>
            </a:r>
          </a:p>
          <a:p>
            <a:pPr algn="l">
              <a:buFont typeface="+mj-lt"/>
              <a:buAutoNum type="arabicPeriod"/>
            </a:pPr>
            <a:r>
              <a:rPr lang="en-IN" sz="1500" i="0" dirty="0">
                <a:solidFill>
                  <a:srgbClr val="0D0D0D"/>
                </a:solidFill>
                <a:effectLst/>
                <a:latin typeface="ui-sans-serif"/>
              </a:rPr>
              <a:t>Azure Event Grid</a:t>
            </a:r>
          </a:p>
          <a:p>
            <a:pPr algn="l">
              <a:buFont typeface="+mj-lt"/>
              <a:buAutoNum type="arabicPeriod"/>
            </a:pPr>
            <a:r>
              <a:rPr lang="en-IN" sz="1500" i="0" dirty="0">
                <a:solidFill>
                  <a:srgbClr val="0D0D0D"/>
                </a:solidFill>
                <a:effectLst/>
                <a:latin typeface="ui-sans-serif"/>
              </a:rPr>
              <a:t>Azure Service Bus</a:t>
            </a:r>
          </a:p>
          <a:p>
            <a:pPr algn="l">
              <a:buFont typeface="+mj-lt"/>
              <a:buAutoNum type="arabicPeriod"/>
            </a:pPr>
            <a:r>
              <a:rPr lang="en-IN" sz="1500" i="0" dirty="0">
                <a:solidFill>
                  <a:srgbClr val="0D0D0D"/>
                </a:solidFill>
                <a:effectLst/>
                <a:latin typeface="ui-sans-serif"/>
              </a:rPr>
              <a:t>Azure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2801097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395E1D-CA16-83EC-2B41-0C38AD05EA46}"/>
              </a:ext>
            </a:extLst>
          </p:cNvPr>
          <p:cNvSpPr txBox="1"/>
          <p:nvPr/>
        </p:nvSpPr>
        <p:spPr>
          <a:xfrm>
            <a:off x="7231118" y="64928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Total Estimated Monthly Cost: ~$2128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938B399-7BCE-DF80-4EE5-C53C3296A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163282"/>
              </p:ext>
            </p:extLst>
          </p:nvPr>
        </p:nvGraphicFramePr>
        <p:xfrm>
          <a:off x="304800" y="315310"/>
          <a:ext cx="5127516" cy="53577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2361">
                  <a:extLst>
                    <a:ext uri="{9D8B030D-6E8A-4147-A177-3AD203B41FA5}">
                      <a16:colId xmlns:a16="http://schemas.microsoft.com/office/drawing/2014/main" val="1939315290"/>
                    </a:ext>
                  </a:extLst>
                </a:gridCol>
                <a:gridCol w="2027758">
                  <a:extLst>
                    <a:ext uri="{9D8B030D-6E8A-4147-A177-3AD203B41FA5}">
                      <a16:colId xmlns:a16="http://schemas.microsoft.com/office/drawing/2014/main" val="2655546491"/>
                    </a:ext>
                  </a:extLst>
                </a:gridCol>
                <a:gridCol w="1317397">
                  <a:extLst>
                    <a:ext uri="{9D8B030D-6E8A-4147-A177-3AD203B41FA5}">
                      <a16:colId xmlns:a16="http://schemas.microsoft.com/office/drawing/2014/main" val="3063129616"/>
                    </a:ext>
                  </a:extLst>
                </a:gridCol>
              </a:tblGrid>
              <a:tr h="63032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 Category`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Est. Monthly Cost (USD)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93469845"/>
                  </a:ext>
                </a:extLst>
              </a:tr>
              <a:tr h="630324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Hardware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Servers, storage devices, networking equipment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$10,000 - $20,000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9800939"/>
                  </a:ext>
                </a:extLst>
              </a:tr>
              <a:tr h="630324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Software Licenses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Operating systems, databases, other software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$1,000 - $5,000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408195"/>
                  </a:ext>
                </a:extLst>
              </a:tr>
              <a:tr h="630324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Center Costs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Rent, power, cooling, maintenance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$5,000 - $10,000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5579366"/>
                  </a:ext>
                </a:extLst>
              </a:tr>
              <a:tr h="315162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Staff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Salaries for IT personnel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$8,000 - $15,000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60299145"/>
                  </a:ext>
                </a:extLst>
              </a:tr>
              <a:tr h="630324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Backup and Disaster Recovery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Backup solutions, offsite storage, DR planning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$2,000 - $5,000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6513478"/>
                  </a:ext>
                </a:extLst>
              </a:tr>
              <a:tr h="945487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Security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Firewalls, antivirus software, intrusion detection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$3,000 - $7,000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22897765"/>
                  </a:ext>
                </a:extLst>
              </a:tr>
              <a:tr h="630324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Monitoring Tools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 monitoring, server monitoring tools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$1,000 - $3,000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86264243"/>
                  </a:ext>
                </a:extLst>
              </a:tr>
              <a:tr h="315162"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Total Estimated Monthly Cost: $30,000 - $55,000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8073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34AF9D2-B4EE-DACC-565F-8DA0E62CD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452551"/>
              </p:ext>
            </p:extLst>
          </p:nvPr>
        </p:nvGraphicFramePr>
        <p:xfrm>
          <a:off x="6001409" y="0"/>
          <a:ext cx="6190591" cy="6542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457">
                  <a:extLst>
                    <a:ext uri="{9D8B030D-6E8A-4147-A177-3AD203B41FA5}">
                      <a16:colId xmlns:a16="http://schemas.microsoft.com/office/drawing/2014/main" val="1630586434"/>
                    </a:ext>
                  </a:extLst>
                </a:gridCol>
                <a:gridCol w="2979015">
                  <a:extLst>
                    <a:ext uri="{9D8B030D-6E8A-4147-A177-3AD203B41FA5}">
                      <a16:colId xmlns:a16="http://schemas.microsoft.com/office/drawing/2014/main" val="3351407636"/>
                    </a:ext>
                  </a:extLst>
                </a:gridCol>
                <a:gridCol w="1506119">
                  <a:extLst>
                    <a:ext uri="{9D8B030D-6E8A-4147-A177-3AD203B41FA5}">
                      <a16:colId xmlns:a16="http://schemas.microsoft.com/office/drawing/2014/main" val="448746764"/>
                    </a:ext>
                  </a:extLst>
                </a:gridCol>
              </a:tblGrid>
              <a:tr h="343550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400" u="none" strike="noStrike" dirty="0">
                          <a:effectLst/>
                        </a:rPr>
                        <a:t>Azure Services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400" u="none" strike="noStrike" dirty="0">
                          <a:effectLst/>
                        </a:rPr>
                        <a:t>Configuration Details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400" u="none" strike="noStrike" dirty="0">
                          <a:effectLst/>
                        </a:rPr>
                        <a:t>Est. Monthly Cost (USD)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b"/>
                </a:tc>
                <a:extLst>
                  <a:ext uri="{0D108BD9-81ED-4DB2-BD59-A6C34878D82A}">
                    <a16:rowId xmlns:a16="http://schemas.microsoft.com/office/drawing/2014/main" val="3062187967"/>
                  </a:ext>
                </a:extLst>
              </a:tr>
              <a:tr h="3435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Azure Kubernetes Service (AKS)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3-node cluster, D2_v3 VMs (2 vCPU, 8GB RAM)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$500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extLst>
                  <a:ext uri="{0D108BD9-81ED-4DB2-BD59-A6C34878D82A}">
                    <a16:rowId xmlns:a16="http://schemas.microsoft.com/office/drawing/2014/main" val="2886392902"/>
                  </a:ext>
                </a:extLst>
              </a:tr>
              <a:tr h="3435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 dirty="0">
                          <a:effectLst/>
                        </a:rPr>
                        <a:t>Azure DevOps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Basic Plan with 5 users, 2 parallel jobs for CI/CD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$30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extLst>
                  <a:ext uri="{0D108BD9-81ED-4DB2-BD59-A6C34878D82A}">
                    <a16:rowId xmlns:a16="http://schemas.microsoft.com/office/drawing/2014/main" val="291364172"/>
                  </a:ext>
                </a:extLst>
              </a:tr>
              <a:tr h="515326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Azure App Service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 dirty="0">
                          <a:effectLst/>
                        </a:rPr>
                        <a:t>Premium Plan P1v3, 1 instance (4 vCPU, 8GB RAM)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$230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extLst>
                  <a:ext uri="{0D108BD9-81ED-4DB2-BD59-A6C34878D82A}">
                    <a16:rowId xmlns:a16="http://schemas.microsoft.com/office/drawing/2014/main" val="2000252485"/>
                  </a:ext>
                </a:extLst>
              </a:tr>
              <a:tr h="515326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Azure Functions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Consumption Plan, 1 million executions, 400,000 GB-s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$20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extLst>
                  <a:ext uri="{0D108BD9-81ED-4DB2-BD59-A6C34878D82A}">
                    <a16:rowId xmlns:a16="http://schemas.microsoft.com/office/drawing/2014/main" val="4220780558"/>
                  </a:ext>
                </a:extLst>
              </a:tr>
              <a:tr h="3435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 dirty="0">
                          <a:effectLst/>
                        </a:rPr>
                        <a:t>Azure SQL Database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Standard S2 instance (50 DTUs, 250GB storage)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$75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extLst>
                  <a:ext uri="{0D108BD9-81ED-4DB2-BD59-A6C34878D82A}">
                    <a16:rowId xmlns:a16="http://schemas.microsoft.com/office/drawing/2014/main" val="1821652315"/>
                  </a:ext>
                </a:extLst>
              </a:tr>
              <a:tr h="515326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Azure Cosmos DB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Single region write, 10,000 RU/s, 500GB storage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$600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extLst>
                  <a:ext uri="{0D108BD9-81ED-4DB2-BD59-A6C34878D82A}">
                    <a16:rowId xmlns:a16="http://schemas.microsoft.com/office/drawing/2014/main" val="1232721734"/>
                  </a:ext>
                </a:extLst>
              </a:tr>
              <a:tr h="3435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Azure Monitor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200 GB of logs, 50 alert rules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$200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extLst>
                  <a:ext uri="{0D108BD9-81ED-4DB2-BD59-A6C34878D82A}">
                    <a16:rowId xmlns:a16="http://schemas.microsoft.com/office/drawing/2014/main" val="1123141753"/>
                  </a:ext>
                </a:extLst>
              </a:tr>
              <a:tr h="3435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Azure Application Insights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100 GB of data ingestion, 1 million events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$100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extLst>
                  <a:ext uri="{0D108BD9-81ED-4DB2-BD59-A6C34878D82A}">
                    <a16:rowId xmlns:a16="http://schemas.microsoft.com/office/drawing/2014/main" val="1574916435"/>
                  </a:ext>
                </a:extLst>
              </a:tr>
              <a:tr h="171776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Azure Active Directory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Premium P1, 100 users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$60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extLst>
                  <a:ext uri="{0D108BD9-81ED-4DB2-BD59-A6C34878D82A}">
                    <a16:rowId xmlns:a16="http://schemas.microsoft.com/office/drawing/2014/main" val="1939463324"/>
                  </a:ext>
                </a:extLst>
              </a:tr>
              <a:tr h="3435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Azure Key Vault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 dirty="0">
                          <a:effectLst/>
                        </a:rPr>
                        <a:t>Standard tier, 1000 operations per month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$3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extLst>
                  <a:ext uri="{0D108BD9-81ED-4DB2-BD59-A6C34878D82A}">
                    <a16:rowId xmlns:a16="http://schemas.microsoft.com/office/drawing/2014/main" val="2433071511"/>
                  </a:ext>
                </a:extLst>
              </a:tr>
              <a:tr h="515326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Azure Container Registry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 dirty="0">
                          <a:effectLst/>
                        </a:rPr>
                        <a:t>Standard tier, 100GB storage, 1 million operations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$20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extLst>
                  <a:ext uri="{0D108BD9-81ED-4DB2-BD59-A6C34878D82A}">
                    <a16:rowId xmlns:a16="http://schemas.microsoft.com/office/drawing/2014/main" val="2022392328"/>
                  </a:ext>
                </a:extLst>
              </a:tr>
              <a:tr h="3435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Azure Logic Apps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Standard Plan, 1 million actions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 dirty="0">
                          <a:effectLst/>
                        </a:rPr>
                        <a:t>$120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extLst>
                  <a:ext uri="{0D108BD9-81ED-4DB2-BD59-A6C34878D82A}">
                    <a16:rowId xmlns:a16="http://schemas.microsoft.com/office/drawing/2014/main" val="3330138463"/>
                  </a:ext>
                </a:extLst>
              </a:tr>
              <a:tr h="171776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Azure Event Grid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1 million operations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 dirty="0">
                          <a:effectLst/>
                        </a:rPr>
                        <a:t>$10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extLst>
                  <a:ext uri="{0D108BD9-81ED-4DB2-BD59-A6C34878D82A}">
                    <a16:rowId xmlns:a16="http://schemas.microsoft.com/office/drawing/2014/main" val="706306028"/>
                  </a:ext>
                </a:extLst>
              </a:tr>
              <a:tr h="3435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Azure Service Bus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>
                          <a:effectLst/>
                        </a:rPr>
                        <a:t>Standard tier, 1 million operations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 dirty="0">
                          <a:effectLst/>
                        </a:rPr>
                        <a:t>$10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extLst>
                  <a:ext uri="{0D108BD9-81ED-4DB2-BD59-A6C34878D82A}">
                    <a16:rowId xmlns:a16="http://schemas.microsoft.com/office/drawing/2014/main" val="2474743250"/>
                  </a:ext>
                </a:extLst>
              </a:tr>
              <a:tr h="3435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 dirty="0">
                          <a:effectLst/>
                        </a:rPr>
                        <a:t>Azure API Management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Developer tier, 1 million API calls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u="none" strike="noStrike" dirty="0">
                          <a:effectLst/>
                        </a:rPr>
                        <a:t>$150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28" marR="4128" marT="4128" marB="0" anchor="ctr"/>
                </a:tc>
                <a:extLst>
                  <a:ext uri="{0D108BD9-81ED-4DB2-BD59-A6C34878D82A}">
                    <a16:rowId xmlns:a16="http://schemas.microsoft.com/office/drawing/2014/main" val="1175355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724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B23373-6781-D3C1-45F4-332CE4F403A0}"/>
              </a:ext>
            </a:extLst>
          </p:cNvPr>
          <p:cNvSpPr txBox="1"/>
          <p:nvPr/>
        </p:nvSpPr>
        <p:spPr>
          <a:xfrm>
            <a:off x="304799" y="752106"/>
            <a:ext cx="11603421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0D0D0D"/>
                </a:solidFill>
                <a:effectLst/>
                <a:latin typeface="ui-sans-serif"/>
              </a:rPr>
              <a:t>Notes: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0D0D0D"/>
                </a:solidFill>
                <a:effectLst/>
                <a:latin typeface="ui-sans-serif"/>
              </a:rPr>
              <a:t>AKS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ui-sans-serif"/>
              </a:rPr>
              <a:t>: Cost includes VM instances, networking, and storage. Actual costs can vary based on the number of nodes and VM size.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0D0D0D"/>
                </a:solidFill>
                <a:effectLst/>
                <a:latin typeface="ui-sans-serif"/>
              </a:rPr>
              <a:t>Azure DevOps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ui-sans-serif"/>
              </a:rPr>
              <a:t>: Costs can increase with more users or additional parallel jobs.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0D0D0D"/>
                </a:solidFill>
                <a:effectLst/>
                <a:latin typeface="ui-sans-serif"/>
              </a:rPr>
              <a:t>Azure App Service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ui-sans-serif"/>
              </a:rPr>
              <a:t>: Higher tiers and scaling out to more instances will increase costs.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0D0D0D"/>
                </a:solidFill>
                <a:effectLst/>
                <a:latin typeface="ui-sans-serif"/>
              </a:rPr>
              <a:t>Azure Functions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ui-sans-serif"/>
              </a:rPr>
              <a:t>: Based on execution count and resource consumption; costs can vary.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0D0D0D"/>
                </a:solidFill>
                <a:effectLst/>
                <a:latin typeface="ui-sans-serif"/>
              </a:rPr>
              <a:t>Azure SQL Database and Cosmos DB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ui-sans-serif"/>
              </a:rPr>
              <a:t>: Costs depend on DTUs/RUs, storage, and data transfer.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0D0D0D"/>
                </a:solidFill>
                <a:effectLst/>
                <a:latin typeface="ui-sans-serif"/>
              </a:rPr>
              <a:t>Azure Monitor and Application Insights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ui-sans-serif"/>
              </a:rPr>
              <a:t>: Costs depend on the amount of data ingested and retention period.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0D0D0D"/>
                </a:solidFill>
                <a:effectLst/>
                <a:latin typeface="ui-sans-serif"/>
              </a:rPr>
              <a:t>Azure Active Directory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ui-sans-serif"/>
              </a:rPr>
              <a:t>: Premium P1 pricing, could vary with different tiers and more users.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0D0D0D"/>
                </a:solidFill>
                <a:effectLst/>
                <a:latin typeface="ui-sans-serif"/>
              </a:rPr>
              <a:t>Azure Key Vault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ui-sans-serif"/>
              </a:rPr>
              <a:t>: Costs for operations and key storage.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0D0D0D"/>
                </a:solidFill>
                <a:effectLst/>
                <a:latin typeface="ui-sans-serif"/>
              </a:rPr>
              <a:t>Azure Container Registry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ui-sans-serif"/>
              </a:rPr>
              <a:t>: Based on storage and usage.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rgbClr val="0D0D0D"/>
                </a:solidFill>
                <a:effectLst/>
                <a:latin typeface="ui-sans-serif"/>
              </a:rPr>
              <a:t>Azure Logic Apps, Event Grid, Service Bus, API Management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ui-sans-serif"/>
              </a:rPr>
              <a:t>: Costs based on usage and tier selected.</a:t>
            </a:r>
          </a:p>
        </p:txBody>
      </p:sp>
    </p:spTree>
    <p:extLst>
      <p:ext uri="{BB962C8B-B14F-4D97-AF65-F5344CB8AC3E}">
        <p14:creationId xmlns:p14="http://schemas.microsoft.com/office/powerpoint/2010/main" val="2720014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D5AFA4-4D3E-D88B-8D19-9911ED117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72" y="641131"/>
            <a:ext cx="11648090" cy="6032938"/>
          </a:xfrm>
        </p:spPr>
        <p:txBody>
          <a:bodyPr numCol="2">
            <a:normAutofit lnSpcReduction="10000"/>
          </a:bodyPr>
          <a:lstStyle/>
          <a:p>
            <a:pPr marL="0" indent="0" algn="l">
              <a:buNone/>
            </a:pPr>
            <a:r>
              <a:rPr lang="en-US" sz="1800" i="0" dirty="0">
                <a:solidFill>
                  <a:srgbClr val="FF0000"/>
                </a:solidFill>
                <a:effectLst/>
                <a:latin typeface="ui-sans-serif"/>
              </a:rPr>
              <a:t>     </a:t>
            </a:r>
          </a:p>
          <a:p>
            <a:pPr marL="0" indent="0" algn="l">
              <a:buNone/>
            </a:pPr>
            <a:r>
              <a:rPr lang="en-US" sz="1800" i="0" dirty="0">
                <a:solidFill>
                  <a:srgbClr val="FF0000"/>
                </a:solidFill>
                <a:effectLst/>
                <a:latin typeface="ui-sans-serif"/>
              </a:rPr>
              <a:t>              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ui-sans-serif"/>
              </a:rPr>
              <a:t>On-Premise Infrastructure Costs</a:t>
            </a:r>
          </a:p>
          <a:p>
            <a:pPr>
              <a:buFont typeface="+mj-lt"/>
              <a:buAutoNum type="arabicPeriod"/>
            </a:pPr>
            <a:endParaRPr lang="en-US" sz="1400" dirty="0">
              <a:solidFill>
                <a:srgbClr val="0D0D0D"/>
              </a:solidFill>
              <a:latin typeface="ui-sans-serif"/>
            </a:endParaRPr>
          </a:p>
          <a:p>
            <a:pPr>
              <a:buFont typeface="+mj-lt"/>
              <a:buAutoNum type="arabicPeriod"/>
            </a:pPr>
            <a:endParaRPr lang="en-US" sz="1400" dirty="0">
              <a:solidFill>
                <a:srgbClr val="0D0D0D"/>
              </a:solidFill>
              <a:latin typeface="ui-sans-serif"/>
            </a:endParaRP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rgbClr val="0D0D0D"/>
                </a:solidFill>
                <a:latin typeface="ui-sans-serif"/>
              </a:rPr>
              <a:t>Hardware: Purchasing servers, storage devices, networking equipment, and other hardware components.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rgbClr val="0D0D0D"/>
                </a:solidFill>
                <a:latin typeface="ui-sans-serif"/>
              </a:rPr>
              <a:t>Software Licenses: Licensing fees for operating systems, databases, and other software required to run the services.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rgbClr val="0D0D0D"/>
                </a:solidFill>
                <a:latin typeface="ui-sans-serif"/>
              </a:rPr>
              <a:t>Data Center Costs: Expenses related to renting or owning physical space, power, cooling, and maintenance.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rgbClr val="0D0D0D"/>
                </a:solidFill>
                <a:latin typeface="ui-sans-serif"/>
              </a:rPr>
              <a:t>IT Staff: Salaries for IT personnel responsible for managing, monitoring, and maintaining the infrastructure.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rgbClr val="0D0D0D"/>
                </a:solidFill>
                <a:latin typeface="ui-sans-serif"/>
              </a:rPr>
              <a:t>Backup and Disaster Recovery: Costs associated with implementing and maintaining backup and disaster recovery solutions.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rgbClr val="0D0D0D"/>
                </a:solidFill>
                <a:latin typeface="ui-sans-serif"/>
              </a:rPr>
              <a:t>Security: Expenses for implementing security measures such as firewalls, antivirus software, and intrusion detection systems.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rgbClr val="0D0D0D"/>
                </a:solidFill>
                <a:latin typeface="ui-sans-serif"/>
              </a:rPr>
              <a:t>Monitoring Tools: Costs for purchasing and maintaining monitoring and management tools.</a:t>
            </a:r>
          </a:p>
          <a:p>
            <a:pPr algn="l"/>
            <a:endParaRPr lang="en-US" sz="1200" b="1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0" indent="0">
              <a:buNone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ui-sans-serif"/>
              </a:rPr>
              <a:t>                        </a:t>
            </a:r>
          </a:p>
          <a:p>
            <a:pPr marL="0" indent="0">
              <a:buNone/>
            </a:pPr>
            <a:endParaRPr lang="en-US" sz="2400" b="1" dirty="0">
              <a:solidFill>
                <a:srgbClr val="0D0D0D"/>
              </a:solidFill>
              <a:latin typeface="ui-sans-serif"/>
            </a:endParaRPr>
          </a:p>
          <a:p>
            <a:pPr marL="0" indent="0">
              <a:buNone/>
            </a:pPr>
            <a:endParaRPr lang="en-US" sz="2400" b="1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0" indent="0">
              <a:buNone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ui-sans-serif"/>
              </a:rPr>
              <a:t>		 </a:t>
            </a:r>
            <a:r>
              <a:rPr lang="en-US" sz="1800" b="1" dirty="0">
                <a:solidFill>
                  <a:srgbClr val="FF0000"/>
                </a:solidFill>
                <a:latin typeface="ui-sans-serif"/>
              </a:rPr>
              <a:t>ROI Analysis</a:t>
            </a:r>
          </a:p>
          <a:p>
            <a:pPr algn="l"/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To calculate the ROI (Return on Investment) for migrating to Azure from an on-premise environment, consider the following: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Cost Savings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Calculate the difference in monthly costs between Azure and on-premise infrastructure.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Operational Efficiency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Assess the impact of moving to Azure on operational efficiency, such as faster deployment times, scalability, and automation.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Downtime Reduction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Evaluate the potential reduction in downtime and associated costs by leveraging Azure's high availability and disaster recovery capabilities.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Scalability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Consider the ability to scale resources up or down based on demand, potentially reducing underutilization or over-provisioning of on-premise hardware.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Security and Compliance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Assess the improvements in security and compliance achieved by leveraging Azure's built-in security features and compliance certifications.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Flexibility and Innovation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Consider the ability to adopt new technologies and innovate faster by leveraging Azure's wide range of services and integrations.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0D0D0D"/>
                </a:solidFill>
                <a:effectLst/>
                <a:latin typeface="ui-sans-serif"/>
              </a:rPr>
              <a:t>Total Cost of Ownership (TCO)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ui-sans-serif"/>
              </a:rPr>
              <a:t>: Compare the total cost of ownership over time, including initial investment, ongoing operational costs, and potential cost savings and benefits.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501443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loud Adoption Framework - Microsoft Community Hub">
            <a:extLst>
              <a:ext uri="{FF2B5EF4-FFF2-40B4-BE49-F238E27FC236}">
                <a16:creationId xmlns:a16="http://schemas.microsoft.com/office/drawing/2014/main" id="{0AFE514A-F60D-7A4B-224D-6FF412AC2B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2727" y="2302863"/>
            <a:ext cx="8979069" cy="428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96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15E62-3ACE-D01F-33F6-87FE85924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Introduction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Brief introduction about your company.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Overview of your expertise in .NET Core and Azure.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Objective of the presentation.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0395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icrosoft Azure Well-Architected Framework - Microsoft Community Hub">
            <a:extLst>
              <a:ext uri="{FF2B5EF4-FFF2-40B4-BE49-F238E27FC236}">
                <a16:creationId xmlns:a16="http://schemas.microsoft.com/office/drawing/2014/main" id="{0EA98165-316A-EB7B-4342-713BCA5BFB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" b="2343"/>
          <a:stretch/>
        </p:blipFill>
        <p:spPr bwMode="auto">
          <a:xfrm>
            <a:off x="1764812" y="1802650"/>
            <a:ext cx="8501184" cy="478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679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e 6 R's Of Cloud Migration - DEV Community">
            <a:extLst>
              <a:ext uri="{FF2B5EF4-FFF2-40B4-BE49-F238E27FC236}">
                <a16:creationId xmlns:a16="http://schemas.microsoft.com/office/drawing/2014/main" id="{29A7919C-86FE-43D3-0797-F139A807F2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731" y="1870456"/>
            <a:ext cx="10905066" cy="458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495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 diagram of a service&#10;&#10;Description automatically generated">
            <a:extLst>
              <a:ext uri="{FF2B5EF4-FFF2-40B4-BE49-F238E27FC236}">
                <a16:creationId xmlns:a16="http://schemas.microsoft.com/office/drawing/2014/main" id="{0393A2F6-1164-6045-2122-C31C6B5F93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11" y="307036"/>
            <a:ext cx="11490385" cy="637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560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CE2B89-BB54-141F-F456-A6CADC2429C5}"/>
              </a:ext>
            </a:extLst>
          </p:cNvPr>
          <p:cNvSpPr txBox="1"/>
          <p:nvPr/>
        </p:nvSpPr>
        <p:spPr>
          <a:xfrm>
            <a:off x="1218438" y="235958"/>
            <a:ext cx="4030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Availability Zone and Availability Set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26FD4AE-77D4-E77B-76F1-1EBAFBA40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38" y="773014"/>
            <a:ext cx="6027611" cy="531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C27AA341-767A-866C-50EE-1DD9C82D7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649" y="1063346"/>
            <a:ext cx="5601863" cy="411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913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1B0E68-DDED-6522-907F-506261F4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195BF0-94EE-6325-21D2-B6CD65DBE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52" y="58866"/>
            <a:ext cx="4912568" cy="383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BA2F9E-B698-8DA0-56D5-C393AC5DA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363" y="4212055"/>
            <a:ext cx="6291889" cy="232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CA7D82B-83D7-1D56-BFF0-0AE2891AC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866"/>
            <a:ext cx="7279432" cy="337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AD1364-7BE3-A81A-03BE-3F7D8975E4BC}"/>
              </a:ext>
            </a:extLst>
          </p:cNvPr>
          <p:cNvSpPr/>
          <p:nvPr/>
        </p:nvSpPr>
        <p:spPr>
          <a:xfrm>
            <a:off x="154004" y="3894421"/>
            <a:ext cx="4912568" cy="26471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1. IAM, Policy, Management &amp; Monitoring (Role: NetOps, SecOps, DevOps, Subscription, Policies)</a:t>
            </a:r>
          </a:p>
          <a:p>
            <a:pPr algn="ctr"/>
            <a:r>
              <a:rPr lang="en-IN" dirty="0"/>
              <a:t>Azure </a:t>
            </a:r>
            <a:r>
              <a:rPr lang="en-IN" dirty="0" err="1"/>
              <a:t>MonitorAzure</a:t>
            </a:r>
            <a:r>
              <a:rPr lang="en-IN" dirty="0"/>
              <a:t> app( VM, DB, Storage, IAM, Policies, Monitor)</a:t>
            </a:r>
          </a:p>
          <a:p>
            <a:r>
              <a:rPr lang="en-IN" dirty="0"/>
              <a:t>2. Azure Cost Management</a:t>
            </a:r>
          </a:p>
          <a:p>
            <a:r>
              <a:rPr lang="en-IN" dirty="0"/>
              <a:t>3. Azure Monitor</a:t>
            </a:r>
          </a:p>
          <a:p>
            <a:r>
              <a:rPr lang="en-IN" dirty="0"/>
              <a:t>4. Network Watcher</a:t>
            </a:r>
          </a:p>
          <a:p>
            <a:r>
              <a:rPr lang="en-IN" dirty="0"/>
              <a:t>5. Security Center</a:t>
            </a:r>
          </a:p>
          <a:p>
            <a:r>
              <a:rPr lang="en-IN" dirty="0"/>
              <a:t>6. Shared Services 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6068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C7827-0A16-A12C-9546-D7537201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8D53AB-FA6F-C495-7E11-E37736D48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Az104 — Azure Storage/Data Replication | by Setumo Raphela | Medium">
            <a:extLst>
              <a:ext uri="{FF2B5EF4-FFF2-40B4-BE49-F238E27FC236}">
                <a16:creationId xmlns:a16="http://schemas.microsoft.com/office/drawing/2014/main" id="{642DC795-C604-D340-1EB4-B4349E023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664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E68775-D67F-7137-2FFF-A5A51D13F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5220" y="720871"/>
            <a:ext cx="768423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85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C0D5862-7343-4254-C93D-CB489A2A9D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9232" y="1100666"/>
            <a:ext cx="968881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32218C38-78A0-6DB1-AA87-56458371E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07" y="-82761"/>
            <a:ext cx="10515600" cy="990709"/>
          </a:xfrm>
        </p:spPr>
        <p:txBody>
          <a:bodyPr/>
          <a:lstStyle/>
          <a:p>
            <a:r>
              <a:rPr lang="en-IN" dirty="0"/>
              <a:t>               Azure Durable Function </a:t>
            </a:r>
          </a:p>
        </p:txBody>
      </p:sp>
    </p:spTree>
    <p:extLst>
      <p:ext uri="{BB962C8B-B14F-4D97-AF65-F5344CB8AC3E}">
        <p14:creationId xmlns:p14="http://schemas.microsoft.com/office/powerpoint/2010/main" val="2444022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software flow&#10;&#10;Description automatically generated">
            <a:extLst>
              <a:ext uri="{FF2B5EF4-FFF2-40B4-BE49-F238E27FC236}">
                <a16:creationId xmlns:a16="http://schemas.microsoft.com/office/drawing/2014/main" id="{453B03EF-AC56-9311-DA5E-4F91B1D4F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3481166" y="171531"/>
            <a:ext cx="8612038" cy="484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3F63A1-8359-6BA9-F4DA-694FF4AEA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5" y="4804913"/>
            <a:ext cx="5240955" cy="18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42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C8E7E4-CB3D-E64D-7391-27F35A43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07" y="-82761"/>
            <a:ext cx="10515600" cy="990709"/>
          </a:xfrm>
        </p:spPr>
        <p:txBody>
          <a:bodyPr/>
          <a:lstStyle/>
          <a:p>
            <a:r>
              <a:rPr lang="en-IN" dirty="0"/>
              <a:t>               Azure API Management</a:t>
            </a:r>
          </a:p>
        </p:txBody>
      </p:sp>
      <p:pic>
        <p:nvPicPr>
          <p:cNvPr id="4" name="Picture 3" descr="Diagram that shows an architecture for integrating AKS and API Management via mTLS.">
            <a:extLst>
              <a:ext uri="{FF2B5EF4-FFF2-40B4-BE49-F238E27FC236}">
                <a16:creationId xmlns:a16="http://schemas.microsoft.com/office/drawing/2014/main" id="{A41C6DD9-9F62-E51C-8E36-46987833E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08" y="646102"/>
            <a:ext cx="11783784" cy="6088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75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17AA7-2250-CC46-9806-9123AD226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476" y="85994"/>
            <a:ext cx="10515600" cy="693654"/>
          </a:xfrm>
        </p:spPr>
        <p:txBody>
          <a:bodyPr>
            <a:normAutofit fontScale="90000"/>
          </a:bodyPr>
          <a:lstStyle/>
          <a:p>
            <a:r>
              <a:rPr lang="en-IN" b="1" i="0" dirty="0">
                <a:solidFill>
                  <a:srgbClr val="0D0D0D"/>
                </a:solidFill>
                <a:effectLst/>
                <a:latin typeface="ui-sans-serif"/>
              </a:rPr>
              <a:t>Business Challenges in eCommerce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62CB7-71B3-9F39-6107-5B99FFDF8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78" y="885525"/>
            <a:ext cx="11954577" cy="6112041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Scalability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Difficulty in Handling Traffic Spikes During Sales Events</a:t>
            </a:r>
          </a:p>
          <a:p>
            <a:pPr lvl="1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Issue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Current system struggles to scale effectively during high-traffic periods such as Black Friday, leading to potential downtime and lost sales.</a:t>
            </a:r>
          </a:p>
          <a:p>
            <a:pPr lvl="1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Impact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Reduced customer satisfaction and revenue loss.</a:t>
            </a: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Performance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Slow Response Times Affecting User Experience</a:t>
            </a:r>
          </a:p>
          <a:p>
            <a:pPr lvl="1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Issue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The existing monolithic application has performance bottlenecks, causing slow load times and delayed transactions.</a:t>
            </a:r>
          </a:p>
          <a:p>
            <a:pPr lvl="1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Impact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Poor user experience and decreased customer retention.</a:t>
            </a: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Flexibility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Challenges in Quickly Deploying New Features</a:t>
            </a:r>
          </a:p>
          <a:p>
            <a:pPr lvl="1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Issue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Introducing new features or updates requires significant time and effort due to the tightly coupled nature of the monolithic architecture.</a:t>
            </a:r>
          </a:p>
          <a:p>
            <a:pPr lvl="1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Impact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Slower time-to-market and inability to respond swiftly to market demands.</a:t>
            </a: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Maintenance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High Maintenance Cost for Monolithic Architecture</a:t>
            </a:r>
          </a:p>
          <a:p>
            <a:pPr lvl="1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Issue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Maintaining and updating the monolithic codebase is complex and costly, involving significant developer resources and time.</a:t>
            </a:r>
          </a:p>
          <a:p>
            <a:pPr lvl="1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Impact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Increased operational costs and resource allocation challenges.</a:t>
            </a: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Security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Ensuring Secure Transactions and Data Protection</a:t>
            </a:r>
          </a:p>
          <a:p>
            <a:pPr lvl="1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Issue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The outdated framework presents vulnerabilities, making it challenging to ensure secure transactions and protect sensitive customer data.</a:t>
            </a:r>
          </a:p>
          <a:p>
            <a:pPr lvl="1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Impact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Increased risk of data breaches and loss of customer trust.</a:t>
            </a:r>
            <a:br>
              <a:rPr lang="en-US" dirty="0"/>
            </a:br>
            <a:endParaRPr lang="en-US" b="0" i="0" dirty="0">
              <a:solidFill>
                <a:srgbClr val="0D0D0D"/>
              </a:solidFill>
              <a:effectLst/>
              <a:latin typeface="ui-sans-serif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1629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0114A85-081B-2F78-BF65-1CAE11EC8649}"/>
              </a:ext>
            </a:extLst>
          </p:cNvPr>
          <p:cNvGraphicFramePr>
            <a:graphicFrameLocks noGrp="1" noDrilldown="1" noMove="1" noResize="1"/>
          </p:cNvGraphicFramePr>
          <p:nvPr>
            <p:ph idx="1"/>
          </p:nvPr>
        </p:nvGraphicFramePr>
        <p:xfrm>
          <a:off x="152400" y="0"/>
          <a:ext cx="11645900" cy="667708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51447">
                  <a:extLst>
                    <a:ext uri="{9D8B030D-6E8A-4147-A177-3AD203B41FA5}">
                      <a16:colId xmlns:a16="http://schemas.microsoft.com/office/drawing/2014/main" val="1891620950"/>
                    </a:ext>
                  </a:extLst>
                </a:gridCol>
                <a:gridCol w="3547067">
                  <a:extLst>
                    <a:ext uri="{9D8B030D-6E8A-4147-A177-3AD203B41FA5}">
                      <a16:colId xmlns:a16="http://schemas.microsoft.com/office/drawing/2014/main" val="1072667849"/>
                    </a:ext>
                  </a:extLst>
                </a:gridCol>
                <a:gridCol w="4947386">
                  <a:extLst>
                    <a:ext uri="{9D8B030D-6E8A-4147-A177-3AD203B41FA5}">
                      <a16:colId xmlns:a16="http://schemas.microsoft.com/office/drawing/2014/main" val="3261287492"/>
                    </a:ext>
                  </a:extLst>
                </a:gridCol>
              </a:tblGrid>
              <a:tr h="294826">
                <a:tc>
                  <a:txBody>
                    <a:bodyPr/>
                    <a:lstStyle/>
                    <a:p>
                      <a:pPr fontAlgn="b"/>
                      <a:r>
                        <a:rPr lang="en-IN" sz="1400" b="1" dirty="0">
                          <a:effectLst/>
                        </a:rPr>
                        <a:t>Aspect</a:t>
                      </a:r>
                    </a:p>
                  </a:txBody>
                  <a:tcPr marL="14666" marR="14666" marT="7333" marB="7333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400" b="1">
                          <a:effectLst/>
                        </a:rPr>
                        <a:t>Best Practices</a:t>
                      </a:r>
                    </a:p>
                  </a:txBody>
                  <a:tcPr marL="14666" marR="14666" marT="7333" marB="7333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400" b="1">
                          <a:effectLst/>
                        </a:rPr>
                        <a:t>Tools/Techniques</a:t>
                      </a:r>
                    </a:p>
                  </a:txBody>
                  <a:tcPr marL="14666" marR="14666" marT="7333" marB="7333" anchor="b"/>
                </a:tc>
                <a:extLst>
                  <a:ext uri="{0D108BD9-81ED-4DB2-BD59-A6C34878D82A}">
                    <a16:rowId xmlns:a16="http://schemas.microsoft.com/office/drawing/2014/main" val="2762020118"/>
                  </a:ext>
                </a:extLst>
              </a:tr>
              <a:tr h="438554">
                <a:tc>
                  <a:txBody>
                    <a:bodyPr/>
                    <a:lstStyle/>
                    <a:p>
                      <a:pPr fontAlgn="base"/>
                      <a:r>
                        <a:rPr lang="en-IN" sz="1400" dirty="0">
                          <a:effectLst/>
                        </a:rPr>
                        <a:t>Containerization</a:t>
                      </a: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Use Docker for containerization to isolate microservices</a:t>
                      </a: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Docker, Docker Compose, Kubernetes</a:t>
                      </a:r>
                    </a:p>
                  </a:txBody>
                  <a:tcPr marL="14666" marR="14666" marT="7333" marB="7333" anchor="ctr"/>
                </a:tc>
                <a:extLst>
                  <a:ext uri="{0D108BD9-81ED-4DB2-BD59-A6C34878D82A}">
                    <a16:rowId xmlns:a16="http://schemas.microsoft.com/office/drawing/2014/main" val="1773814649"/>
                  </a:ext>
                </a:extLst>
              </a:tr>
              <a:tr h="438554">
                <a:tc>
                  <a:txBody>
                    <a:bodyPr/>
                    <a:lstStyle/>
                    <a:p>
                      <a:pPr fontAlgn="base"/>
                      <a:r>
                        <a:rPr lang="en-IN" sz="1400" dirty="0">
                          <a:effectLst/>
                        </a:rPr>
                        <a:t>Service Discovery</a:t>
                      </a: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Implement service discovery for dynamic service location</a:t>
                      </a: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Consul, Eureka, Kubernetes Services</a:t>
                      </a:r>
                    </a:p>
                  </a:txBody>
                  <a:tcPr marL="14666" marR="14666" marT="7333" marB="7333" anchor="ctr"/>
                </a:tc>
                <a:extLst>
                  <a:ext uri="{0D108BD9-81ED-4DB2-BD59-A6C34878D82A}">
                    <a16:rowId xmlns:a16="http://schemas.microsoft.com/office/drawing/2014/main" val="458163179"/>
                  </a:ext>
                </a:extLst>
              </a:tr>
              <a:tr h="294826">
                <a:tc>
                  <a:txBody>
                    <a:bodyPr/>
                    <a:lstStyle/>
                    <a:p>
                      <a:pPr fontAlgn="base"/>
                      <a:r>
                        <a:rPr lang="en-IN" sz="1400" dirty="0">
                          <a:effectLst/>
                        </a:rPr>
                        <a:t>Load Balancing</a:t>
                      </a: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Use load balancers for distributing traffic</a:t>
                      </a: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NGINX, HAProxy, Kubernetes Ingress Controllers</a:t>
                      </a:r>
                    </a:p>
                  </a:txBody>
                  <a:tcPr marL="14666" marR="14666" marT="7333" marB="7333" anchor="ctr"/>
                </a:tc>
                <a:extLst>
                  <a:ext uri="{0D108BD9-81ED-4DB2-BD59-A6C34878D82A}">
                    <a16:rowId xmlns:a16="http://schemas.microsoft.com/office/drawing/2014/main" val="396426224"/>
                  </a:ext>
                </a:extLst>
              </a:tr>
              <a:tr h="489028"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API Gateway</a:t>
                      </a:r>
                      <a:endParaRPr lang="en-IN" sz="1400" dirty="0">
                        <a:effectLst/>
                      </a:endParaRP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Implement an API gateway for routing and security</a:t>
                      </a: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sv-SE" sz="1400">
                          <a:effectLst/>
                        </a:rPr>
                        <a:t>Ocelot, Kong, Ambassador, Azure API Management</a:t>
                      </a:r>
                    </a:p>
                  </a:txBody>
                  <a:tcPr marL="14666" marR="14666" marT="7333" marB="7333" anchor="ctr"/>
                </a:tc>
                <a:extLst>
                  <a:ext uri="{0D108BD9-81ED-4DB2-BD59-A6C34878D82A}">
                    <a16:rowId xmlns:a16="http://schemas.microsoft.com/office/drawing/2014/main" val="403030586"/>
                  </a:ext>
                </a:extLst>
              </a:tr>
              <a:tr h="294826">
                <a:tc>
                  <a:txBody>
                    <a:bodyPr/>
                    <a:lstStyle/>
                    <a:p>
                      <a:pPr fontAlgn="base"/>
                      <a:r>
                        <a:rPr lang="en-IN" sz="1400" dirty="0">
                          <a:effectLst/>
                        </a:rPr>
                        <a:t>Circuit Breaking</a:t>
                      </a: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Implement circuit breaking for fault tolerance</a:t>
                      </a: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Polly, Hystrix, Resilience4j</a:t>
                      </a:r>
                    </a:p>
                  </a:txBody>
                  <a:tcPr marL="14666" marR="14666" marT="7333" marB="7333" anchor="ctr"/>
                </a:tc>
                <a:extLst>
                  <a:ext uri="{0D108BD9-81ED-4DB2-BD59-A6C34878D82A}">
                    <a16:rowId xmlns:a16="http://schemas.microsoft.com/office/drawing/2014/main" val="1480302410"/>
                  </a:ext>
                </a:extLst>
              </a:tr>
              <a:tr h="515044">
                <a:tc>
                  <a:txBody>
                    <a:bodyPr/>
                    <a:lstStyle/>
                    <a:p>
                      <a:pPr fontAlgn="base"/>
                      <a:r>
                        <a:rPr lang="en-IN" sz="1400" dirty="0">
                          <a:effectLst/>
                        </a:rPr>
                        <a:t>Distributed Tracing</a:t>
                      </a: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Implement distributed tracing for monitoring and debugging</a:t>
                      </a: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 err="1">
                          <a:effectLst/>
                        </a:rPr>
                        <a:t>OpenTelemetry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Zipkin</a:t>
                      </a:r>
                      <a:r>
                        <a:rPr lang="en-US" sz="1400" dirty="0">
                          <a:effectLst/>
                        </a:rPr>
                        <a:t>, Jaeger, Application Insights</a:t>
                      </a:r>
                    </a:p>
                  </a:txBody>
                  <a:tcPr marL="14666" marR="14666" marT="7333" marB="7333" anchor="ctr"/>
                </a:tc>
                <a:extLst>
                  <a:ext uri="{0D108BD9-81ED-4DB2-BD59-A6C34878D82A}">
                    <a16:rowId xmlns:a16="http://schemas.microsoft.com/office/drawing/2014/main" val="2688118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 sz="1400" dirty="0">
                          <a:effectLst/>
                        </a:rPr>
                        <a:t>Logging and Monitoring</a:t>
                      </a: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Implement centralized logging and monitoring</a:t>
                      </a: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 dirty="0">
                          <a:effectLst/>
                        </a:rPr>
                        <a:t>ELK Stack (Elasticsearch, Logstash, Kibana), </a:t>
                      </a:r>
                      <a:r>
                        <a:rPr lang="en-IN" sz="1400" dirty="0" err="1">
                          <a:effectLst/>
                        </a:rPr>
                        <a:t>NewRelic</a:t>
                      </a:r>
                      <a:r>
                        <a:rPr lang="en-IN" sz="1400" dirty="0">
                          <a:effectLst/>
                        </a:rPr>
                        <a:t>,  Prometheus, Grafana, Application Insights</a:t>
                      </a:r>
                    </a:p>
                  </a:txBody>
                  <a:tcPr marL="14666" marR="14666" marT="7333" marB="7333" anchor="ctr"/>
                </a:tc>
                <a:extLst>
                  <a:ext uri="{0D108BD9-81ED-4DB2-BD59-A6C34878D82A}">
                    <a16:rowId xmlns:a16="http://schemas.microsoft.com/office/drawing/2014/main" val="1414808374"/>
                  </a:ext>
                </a:extLst>
              </a:tr>
              <a:tr h="438554">
                <a:tc>
                  <a:txBody>
                    <a:bodyPr/>
                    <a:lstStyle/>
                    <a:p>
                      <a:pPr fontAlgn="base"/>
                      <a:r>
                        <a:rPr lang="en-IN" sz="1400" dirty="0">
                          <a:effectLst/>
                        </a:rPr>
                        <a:t>Autoscaling</a:t>
                      </a: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Implement autoscaling to handle varying workloads</a:t>
                      </a: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 dirty="0">
                          <a:effectLst/>
                        </a:rPr>
                        <a:t>Kubernetes Horizontal Pod </a:t>
                      </a:r>
                      <a:r>
                        <a:rPr lang="en-IN" sz="1400" dirty="0" err="1">
                          <a:effectLst/>
                        </a:rPr>
                        <a:t>Autoscaler</a:t>
                      </a:r>
                      <a:r>
                        <a:rPr lang="en-IN" sz="1400" dirty="0">
                          <a:effectLst/>
                        </a:rPr>
                        <a:t> (HPA), Azure </a:t>
                      </a:r>
                      <a:r>
                        <a:rPr lang="en-IN" sz="1400" dirty="0" err="1">
                          <a:effectLst/>
                        </a:rPr>
                        <a:t>Autoscale</a:t>
                      </a:r>
                      <a:endParaRPr lang="en-IN" sz="1400" dirty="0">
                        <a:effectLst/>
                      </a:endParaRPr>
                    </a:p>
                  </a:txBody>
                  <a:tcPr marL="14666" marR="14666" marT="7333" marB="7333" anchor="ctr"/>
                </a:tc>
                <a:extLst>
                  <a:ext uri="{0D108BD9-81ED-4DB2-BD59-A6C34878D82A}">
                    <a16:rowId xmlns:a16="http://schemas.microsoft.com/office/drawing/2014/main" val="668591544"/>
                  </a:ext>
                </a:extLst>
              </a:tr>
              <a:tr h="294826"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Fault Tolerance</a:t>
                      </a: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Design for resilience with graceful degradation</a:t>
                      </a: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Circuit Breakers, Retry Strategies, Backoff Mechanisms</a:t>
                      </a:r>
                    </a:p>
                  </a:txBody>
                  <a:tcPr marL="14666" marR="14666" marT="7333" marB="7333" anchor="ctr"/>
                </a:tc>
                <a:extLst>
                  <a:ext uri="{0D108BD9-81ED-4DB2-BD59-A6C34878D82A}">
                    <a16:rowId xmlns:a16="http://schemas.microsoft.com/office/drawing/2014/main" val="2904760906"/>
                  </a:ext>
                </a:extLst>
              </a:tr>
              <a:tr h="438554"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Database Scaling</a:t>
                      </a:r>
                      <a:endParaRPr lang="en-IN" sz="1400" dirty="0">
                        <a:effectLst/>
                      </a:endParaRP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Use </a:t>
                      </a:r>
                      <a:r>
                        <a:rPr lang="en-US" sz="1400" dirty="0" err="1">
                          <a:effectLst/>
                        </a:rPr>
                        <a:t>sharding</a:t>
                      </a:r>
                      <a:r>
                        <a:rPr lang="en-US" sz="1400" dirty="0">
                          <a:effectLst/>
                        </a:rPr>
                        <a:t>, replication, and partitioning for scalability</a:t>
                      </a: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SQL Server Always On, MongoDB </a:t>
                      </a:r>
                      <a:r>
                        <a:rPr lang="en-US" sz="1400" dirty="0" err="1">
                          <a:effectLst/>
                        </a:rPr>
                        <a:t>Sharding</a:t>
                      </a:r>
                      <a:r>
                        <a:rPr lang="en-US" sz="1400" dirty="0">
                          <a:effectLst/>
                        </a:rPr>
                        <a:t>, Elasticsearch Replication</a:t>
                      </a:r>
                    </a:p>
                  </a:txBody>
                  <a:tcPr marL="14666" marR="14666" marT="7333" marB="7333" anchor="ctr"/>
                </a:tc>
                <a:extLst>
                  <a:ext uri="{0D108BD9-81ED-4DB2-BD59-A6C34878D82A}">
                    <a16:rowId xmlns:a16="http://schemas.microsoft.com/office/drawing/2014/main" val="2614154854"/>
                  </a:ext>
                </a:extLst>
              </a:tr>
              <a:tr h="438554"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Authentication and Authorization</a:t>
                      </a:r>
                      <a:endParaRPr lang="en-IN" sz="1400" dirty="0">
                        <a:effectLst/>
                      </a:endParaRP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Implement secure authentication and authorization</a:t>
                      </a:r>
                      <a:endParaRPr lang="en-US" sz="1400" dirty="0">
                        <a:effectLst/>
                      </a:endParaRP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 dirty="0" err="1">
                          <a:effectLst/>
                        </a:rPr>
                        <a:t>IdentityServer</a:t>
                      </a:r>
                      <a:r>
                        <a:rPr lang="en-IN" sz="1400" dirty="0">
                          <a:effectLst/>
                        </a:rPr>
                        <a:t>, OAuth 2.0, JWT</a:t>
                      </a:r>
                    </a:p>
                  </a:txBody>
                  <a:tcPr marL="14666" marR="14666" marT="7333" marB="7333" anchor="ctr"/>
                </a:tc>
                <a:extLst>
                  <a:ext uri="{0D108BD9-81ED-4DB2-BD59-A6C34878D82A}">
                    <a16:rowId xmlns:a16="http://schemas.microsoft.com/office/drawing/2014/main" val="52439269"/>
                  </a:ext>
                </a:extLst>
              </a:tr>
              <a:tr h="515044"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Continuous Integration/Continuous Deployment (CI/CD)</a:t>
                      </a:r>
                      <a:endParaRPr lang="en-IN" sz="1400" dirty="0">
                        <a:effectLst/>
                      </a:endParaRP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Automate build, test, and deployment processes</a:t>
                      </a: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 dirty="0">
                          <a:effectLst/>
                        </a:rPr>
                        <a:t>Azure DevOps, Jenkins, GitHub Actions</a:t>
                      </a:r>
                    </a:p>
                  </a:txBody>
                  <a:tcPr marL="14666" marR="14666" marT="7333" marB="7333" anchor="ctr"/>
                </a:tc>
                <a:extLst>
                  <a:ext uri="{0D108BD9-81ED-4DB2-BD59-A6C34878D82A}">
                    <a16:rowId xmlns:a16="http://schemas.microsoft.com/office/drawing/2014/main" val="351908644"/>
                  </a:ext>
                </a:extLst>
              </a:tr>
              <a:tr h="438554"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Infrastructure as Code (IaC)</a:t>
                      </a:r>
                      <a:endParaRPr lang="en-IN" sz="1400" dirty="0">
                        <a:effectLst/>
                      </a:endParaRP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Use infrastructure provisioning tools for reproducibility</a:t>
                      </a: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 dirty="0">
                          <a:effectLst/>
                        </a:rPr>
                        <a:t>Terraform, Azure Resource Manager (ARM) Templates, AWS CloudFormation</a:t>
                      </a:r>
                    </a:p>
                  </a:txBody>
                  <a:tcPr marL="14666" marR="14666" marT="7333" marB="7333" anchor="ctr"/>
                </a:tc>
                <a:extLst>
                  <a:ext uri="{0D108BD9-81ED-4DB2-BD59-A6C34878D82A}">
                    <a16:rowId xmlns:a16="http://schemas.microsoft.com/office/drawing/2014/main" val="4281857547"/>
                  </a:ext>
                </a:extLst>
              </a:tr>
              <a:tr h="447578"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Microservices Communication</a:t>
                      </a:r>
                      <a:endParaRPr lang="en-IN" sz="1400" dirty="0">
                        <a:effectLst/>
                      </a:endParaRP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Choose appropriate communication protocols and patterns</a:t>
                      </a: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RESTful APIs, </a:t>
                      </a:r>
                      <a:r>
                        <a:rPr lang="en-US" sz="1400" dirty="0" err="1">
                          <a:effectLst/>
                        </a:rPr>
                        <a:t>gRPC</a:t>
                      </a:r>
                      <a:r>
                        <a:rPr lang="en-US" sz="1400" dirty="0">
                          <a:effectLst/>
                        </a:rPr>
                        <a:t>, Messaging Queues (RabbitMQ, Kafka)</a:t>
                      </a:r>
                    </a:p>
                  </a:txBody>
                  <a:tcPr marL="14666" marR="14666" marT="7333" marB="7333" anchor="ctr"/>
                </a:tc>
                <a:extLst>
                  <a:ext uri="{0D108BD9-81ED-4DB2-BD59-A6C34878D82A}">
                    <a16:rowId xmlns:a16="http://schemas.microsoft.com/office/drawing/2014/main" val="2376603140"/>
                  </a:ext>
                </a:extLst>
              </a:tr>
              <a:tr h="438554">
                <a:tc>
                  <a:txBody>
                    <a:bodyPr/>
                    <a:lstStyle/>
                    <a:p>
                      <a:pPr fontAlgn="base"/>
                      <a:r>
                        <a:rPr lang="en-IN" sz="1400">
                          <a:effectLst/>
                        </a:rPr>
                        <a:t>Health Checks</a:t>
                      </a:r>
                      <a:endParaRPr lang="en-IN" sz="1400" dirty="0">
                        <a:effectLst/>
                      </a:endParaRP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Implement health checks for monitoring service health</a:t>
                      </a:r>
                    </a:p>
                  </a:txBody>
                  <a:tcPr marL="14666" marR="14666" marT="7333" marB="733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ASP.NET Core Health Checks, Kubernetes Probes</a:t>
                      </a:r>
                    </a:p>
                  </a:txBody>
                  <a:tcPr marL="14666" marR="14666" marT="7333" marB="7333" anchor="ctr"/>
                </a:tc>
                <a:extLst>
                  <a:ext uri="{0D108BD9-81ED-4DB2-BD59-A6C34878D82A}">
                    <a16:rowId xmlns:a16="http://schemas.microsoft.com/office/drawing/2014/main" val="3530311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835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68E83-AB49-2785-5D56-0B6A74939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21" y="337066"/>
            <a:ext cx="10515600" cy="6520933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9: Migration Strategy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Step 1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Assessment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Analyze the existing .NET framework application.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Identify components suitable for microservices.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Step 2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Planning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Define a migration roadmap.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Set timelines and milestones.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Step 3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Design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Design microservices architecture.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Select appropriate Azure services.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Step 4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Development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Refactor and build microservices using .NET Core.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Implement API Gateway and message broker.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Step 5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Testing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Conduct unit, integration, and performance testing.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Ensure data consistency and security.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Step 6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Deployment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Set up CI/CD pipelines with Azure DevOps.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Deploy microservices on Azure Kubernetes Service (AKS).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Step 7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Monitoring and Optimization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Use Azure Monitor and Application Insights for real-time monitoring.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Optimize performance and scale resources as needed.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8934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98AD3-B67F-5821-9267-F3765598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ABEE7-79F2-4DDC-2E27-DA7B1AE0D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IN" b="1" i="0" dirty="0">
                <a:solidFill>
                  <a:srgbClr val="0D0D0D"/>
                </a:solidFill>
                <a:effectLst/>
                <a:latin typeface="ui-sans-serif"/>
              </a:rPr>
              <a:t>10: Case Study 1: Enhanced Scalability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latin typeface="ui-sans-serif"/>
              </a:rPr>
              <a:t>Client</a:t>
            </a:r>
            <a:r>
              <a:rPr lang="en-IN" b="0" i="0" dirty="0">
                <a:solidFill>
                  <a:srgbClr val="0D0D0D"/>
                </a:solidFill>
                <a:effectLst/>
                <a:latin typeface="ui-sans-serif"/>
              </a:rPr>
              <a:t>: Leading eCommerce platform.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latin typeface="ui-sans-serif"/>
              </a:rPr>
              <a:t>Challenge</a:t>
            </a:r>
            <a:r>
              <a:rPr lang="en-IN" b="0" i="0" dirty="0">
                <a:solidFill>
                  <a:srgbClr val="0D0D0D"/>
                </a:solidFill>
                <a:effectLst/>
                <a:latin typeface="ui-sans-serif"/>
              </a:rPr>
              <a:t>: Inability to handle traffic spikes during promotions.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latin typeface="ui-sans-serif"/>
              </a:rPr>
              <a:t>Solution</a:t>
            </a:r>
            <a:r>
              <a:rPr lang="en-IN" b="0" i="0" dirty="0">
                <a:solidFill>
                  <a:srgbClr val="0D0D0D"/>
                </a:solidFill>
                <a:effectLst/>
                <a:latin typeface="ui-sans-serif"/>
              </a:rPr>
              <a:t>: Migration to .NET Core microservices and deployment on AKS.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latin typeface="ui-sans-serif"/>
              </a:rPr>
              <a:t>Outcome</a:t>
            </a:r>
            <a:r>
              <a:rPr lang="en-IN" b="0" i="0" dirty="0">
                <a:solidFill>
                  <a:srgbClr val="0D0D0D"/>
                </a:solidFill>
                <a:effectLst/>
                <a:latin typeface="ui-sans-serif"/>
              </a:rPr>
              <a:t>: Improved scalability, handling 300% increase in traffic seamlessly.</a:t>
            </a:r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060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0FAB-6B34-643F-B95C-14632A63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41E21-3DCA-B412-FC9E-FB25F9B75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IN" b="1" i="0" dirty="0">
                <a:solidFill>
                  <a:srgbClr val="0D0D0D"/>
                </a:solidFill>
                <a:effectLst/>
                <a:latin typeface="ui-sans-serif"/>
              </a:rPr>
              <a:t>11: Case Study 2: Improved Performance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latin typeface="ui-sans-serif"/>
              </a:rPr>
              <a:t>Client</a:t>
            </a:r>
            <a:r>
              <a:rPr lang="en-IN" b="0" i="0" dirty="0">
                <a:solidFill>
                  <a:srgbClr val="0D0D0D"/>
                </a:solidFill>
                <a:effectLst/>
                <a:latin typeface="ui-sans-serif"/>
              </a:rPr>
              <a:t>: Global online retailer.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latin typeface="ui-sans-serif"/>
              </a:rPr>
              <a:t>Challenge</a:t>
            </a:r>
            <a:r>
              <a:rPr lang="en-IN" b="0" i="0" dirty="0">
                <a:solidFill>
                  <a:srgbClr val="0D0D0D"/>
                </a:solidFill>
                <a:effectLst/>
                <a:latin typeface="ui-sans-serif"/>
              </a:rPr>
              <a:t>: Slow website response times during high traffic periods.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latin typeface="ui-sans-serif"/>
              </a:rPr>
              <a:t>Solution</a:t>
            </a:r>
            <a:r>
              <a:rPr lang="en-IN" b="0" i="0" dirty="0">
                <a:solidFill>
                  <a:srgbClr val="0D0D0D"/>
                </a:solidFill>
                <a:effectLst/>
                <a:latin typeface="ui-sans-serif"/>
              </a:rPr>
              <a:t>: Microservices architecture with Azure CDN and Cosmos DB.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latin typeface="ui-sans-serif"/>
              </a:rPr>
              <a:t>Outcome</a:t>
            </a:r>
            <a:r>
              <a:rPr lang="en-IN" b="0" i="0" dirty="0">
                <a:solidFill>
                  <a:srgbClr val="0D0D0D"/>
                </a:solidFill>
                <a:effectLst/>
                <a:latin typeface="ui-sans-serif"/>
              </a:rPr>
              <a:t>: 40% reduction in page load times, enhancing user experience.</a:t>
            </a:r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15958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F82-3C2B-6477-F024-037E7848F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203AE-73AA-7149-42AF-5E7C259C0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12: Why Choose Us?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Expertise in .NET Core and Azure.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Proven track record with successful eCommerce projects.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Comprehensive support throughout the migration and deployment process.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Commitment to delivering scalable and cost-effective solutions.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2705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59362-463E-0C0C-A7A6-5015E282E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51DC-6C4E-8590-18A4-5FA811877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13: Q&amp;A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Open floor for questions and discussions.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Contact information for follow-up queries.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79641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F121-9F42-9DC7-AFAD-1E626160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6A55D-049D-C31B-C9D9-9917CBB26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14: Thank You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Closing remarks.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Thank you message.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Contact details (email, phone, website).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3304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429C-EE1B-77E4-7DC7-CC116F3C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0F957-C1F4-CA2A-6C2F-212B48CD5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Use real-world examples and metrics to add credibility.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Address specific eCommerce pain points and how the proposed solution resolves them.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Highlight the financial and operational benefits of migrating to .NET Core microservices and deploying on Azure.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4579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F6490-152C-61CB-C26E-4D6E18C25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810" y="2328206"/>
            <a:ext cx="4322379" cy="822982"/>
          </a:xfrm>
        </p:spPr>
        <p:txBody>
          <a:bodyPr/>
          <a:lstStyle/>
          <a:p>
            <a:r>
              <a:rPr lang="en-IN" dirty="0"/>
              <a:t>Design Pattern</a:t>
            </a:r>
          </a:p>
        </p:txBody>
      </p:sp>
    </p:spTree>
    <p:extLst>
      <p:ext uri="{BB962C8B-B14F-4D97-AF65-F5344CB8AC3E}">
        <p14:creationId xmlns:p14="http://schemas.microsoft.com/office/powerpoint/2010/main" val="2149196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The main design patterns for microservices.">
            <a:extLst>
              <a:ext uri="{FF2B5EF4-FFF2-40B4-BE49-F238E27FC236}">
                <a16:creationId xmlns:a16="http://schemas.microsoft.com/office/drawing/2014/main" id="{233145D1-B0F0-2340-96AC-F7C6F0A38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525" y="953847"/>
            <a:ext cx="6332827" cy="58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2E98357-2351-AD26-277A-2B1502D33F2C}"/>
              </a:ext>
            </a:extLst>
          </p:cNvPr>
          <p:cNvGraphicFramePr>
            <a:graphicFrameLocks noGrp="1"/>
          </p:cNvGraphicFramePr>
          <p:nvPr/>
        </p:nvGraphicFramePr>
        <p:xfrm>
          <a:off x="215659" y="1605983"/>
          <a:ext cx="5221319" cy="46550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4663">
                  <a:extLst>
                    <a:ext uri="{9D8B030D-6E8A-4147-A177-3AD203B41FA5}">
                      <a16:colId xmlns:a16="http://schemas.microsoft.com/office/drawing/2014/main" val="1184902716"/>
                    </a:ext>
                  </a:extLst>
                </a:gridCol>
                <a:gridCol w="1248018">
                  <a:extLst>
                    <a:ext uri="{9D8B030D-6E8A-4147-A177-3AD203B41FA5}">
                      <a16:colId xmlns:a16="http://schemas.microsoft.com/office/drawing/2014/main" val="4130438854"/>
                    </a:ext>
                  </a:extLst>
                </a:gridCol>
                <a:gridCol w="2418638">
                  <a:extLst>
                    <a:ext uri="{9D8B030D-6E8A-4147-A177-3AD203B41FA5}">
                      <a16:colId xmlns:a16="http://schemas.microsoft.com/office/drawing/2014/main" val="3134454720"/>
                    </a:ext>
                  </a:extLst>
                </a:gridCol>
              </a:tblGrid>
              <a:tr h="38869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effectLst/>
                        </a:rPr>
                        <a:t>Creational</a:t>
                      </a:r>
                      <a:endParaRPr lang="en-IN" sz="1800" b="1" i="0" u="none" strike="noStrike" dirty="0">
                        <a:solidFill>
                          <a:srgbClr val="1F232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effectLst/>
                        </a:rPr>
                        <a:t>Structural</a:t>
                      </a:r>
                      <a:endParaRPr lang="en-IN" sz="1800" b="1" i="0" u="none" strike="noStrike" dirty="0">
                        <a:solidFill>
                          <a:srgbClr val="1F232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 err="1">
                          <a:effectLst/>
                        </a:rPr>
                        <a:t>Behavioral</a:t>
                      </a:r>
                      <a:endParaRPr lang="en-IN" sz="1800" b="1" i="0" u="none" strike="noStrike" dirty="0">
                        <a:solidFill>
                          <a:srgbClr val="1F232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48168473"/>
                  </a:ext>
                </a:extLst>
              </a:tr>
              <a:tr h="34242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 dirty="0">
                          <a:effectLst/>
                          <a:hlinkClick r:id="rId3"/>
                        </a:rPr>
                        <a:t>Abstract Factory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 dirty="0">
                          <a:effectLst/>
                          <a:hlinkClick r:id="rId4"/>
                        </a:rPr>
                        <a:t>Adapter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>
                          <a:effectLst/>
                          <a:hlinkClick r:id="rId5"/>
                        </a:rPr>
                        <a:t>Mediator</a:t>
                      </a:r>
                      <a:endParaRPr lang="en-IN" sz="1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68562999"/>
                  </a:ext>
                </a:extLst>
              </a:tr>
              <a:tr h="34242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 dirty="0">
                          <a:effectLst/>
                          <a:hlinkClick r:id="rId6"/>
                        </a:rPr>
                        <a:t>Factory Method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 dirty="0">
                          <a:effectLst/>
                          <a:hlinkClick r:id="rId7"/>
                        </a:rPr>
                        <a:t>Bridge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>
                          <a:effectLst/>
                          <a:hlinkClick r:id="rId8"/>
                        </a:rPr>
                        <a:t>Memento</a:t>
                      </a:r>
                      <a:endParaRPr lang="en-IN" sz="1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97626305"/>
                  </a:ext>
                </a:extLst>
              </a:tr>
              <a:tr h="34242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 dirty="0">
                          <a:effectLst/>
                          <a:hlinkClick r:id="rId9"/>
                        </a:rPr>
                        <a:t>Singleton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 dirty="0">
                          <a:effectLst/>
                          <a:hlinkClick r:id="rId10"/>
                        </a:rPr>
                        <a:t>Composite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>
                          <a:effectLst/>
                          <a:hlinkClick r:id="rId11"/>
                        </a:rPr>
                        <a:t>Interpreter</a:t>
                      </a:r>
                      <a:endParaRPr lang="en-IN" sz="1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0768002"/>
                  </a:ext>
                </a:extLst>
              </a:tr>
              <a:tr h="34242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 dirty="0">
                          <a:effectLst/>
                          <a:hlinkClick r:id="rId12"/>
                        </a:rPr>
                        <a:t>Prototype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 dirty="0">
                          <a:effectLst/>
                          <a:hlinkClick r:id="rId13"/>
                        </a:rPr>
                        <a:t>Decorator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>
                          <a:effectLst/>
                          <a:hlinkClick r:id="rId14"/>
                        </a:rPr>
                        <a:t>Iterator</a:t>
                      </a:r>
                      <a:endParaRPr lang="en-IN" sz="1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16745030"/>
                  </a:ext>
                </a:extLst>
              </a:tr>
              <a:tr h="34242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 dirty="0">
                          <a:effectLst/>
                          <a:hlinkClick r:id="rId15"/>
                        </a:rPr>
                        <a:t>Builder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 dirty="0">
                          <a:effectLst/>
                          <a:hlinkClick r:id="rId16"/>
                        </a:rPr>
                        <a:t>Facade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Chain of Responsibility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98528927"/>
                  </a:ext>
                </a:extLst>
              </a:tr>
              <a:tr h="342422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 dirty="0">
                          <a:effectLst/>
                          <a:hlinkClick r:id="rId17"/>
                        </a:rPr>
                        <a:t>Flyweight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>
                          <a:effectLst/>
                          <a:hlinkClick r:id="rId18"/>
                        </a:rPr>
                        <a:t>Command</a:t>
                      </a:r>
                      <a:endParaRPr lang="en-IN" sz="1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3331150"/>
                  </a:ext>
                </a:extLst>
              </a:tr>
              <a:tr h="38869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1F232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 dirty="0">
                          <a:effectLst/>
                          <a:hlinkClick r:id="rId19"/>
                        </a:rPr>
                        <a:t>Proxy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 dirty="0">
                          <a:effectLst/>
                          <a:hlinkClick r:id="rId20"/>
                        </a:rPr>
                        <a:t>State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8352010"/>
                  </a:ext>
                </a:extLst>
              </a:tr>
              <a:tr h="38869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effectLst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rgbClr val="1F232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 dirty="0">
                          <a:effectLst/>
                          <a:hlinkClick r:id="rId21"/>
                        </a:rPr>
                        <a:t>Strategy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78769896"/>
                  </a:ext>
                </a:extLst>
              </a:tr>
              <a:tr h="38869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effectLst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rgbClr val="1F232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effectLst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rgbClr val="1F232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 dirty="0">
                          <a:effectLst/>
                          <a:hlinkClick r:id="rId22"/>
                        </a:rPr>
                        <a:t>Observer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39927477"/>
                  </a:ext>
                </a:extLst>
              </a:tr>
              <a:tr h="38869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effectLst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rgbClr val="1F232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1F232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 dirty="0">
                          <a:effectLst/>
                          <a:hlinkClick r:id="rId23"/>
                        </a:rPr>
                        <a:t>Template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25742717"/>
                  </a:ext>
                </a:extLst>
              </a:tr>
              <a:tr h="38869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1F232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effectLst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1F232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 dirty="0">
                          <a:effectLst/>
                          <a:hlinkClick r:id="rId24"/>
                        </a:rPr>
                        <a:t>Visitor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62188370"/>
                  </a:ext>
                </a:extLst>
              </a:tr>
              <a:tr h="26838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>
                          <a:effectLst/>
                        </a:rPr>
                        <a:t> </a:t>
                      </a:r>
                      <a:endParaRPr lang="en-IN" sz="1000" b="0" i="0" u="none" strike="noStrike">
                        <a:solidFill>
                          <a:srgbClr val="1F232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>
                          <a:effectLst/>
                        </a:rPr>
                        <a:t> </a:t>
                      </a:r>
                      <a:endParaRPr lang="en-IN" sz="1000" b="0" i="0" u="none" strike="noStrike">
                        <a:solidFill>
                          <a:srgbClr val="1F232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98614263"/>
                  </a:ext>
                </a:extLst>
              </a:tr>
            </a:tbl>
          </a:graphicData>
        </a:graphic>
      </p:graphicFrame>
      <p:sp>
        <p:nvSpPr>
          <p:cNvPr id="7" name="Title 2">
            <a:extLst>
              <a:ext uri="{FF2B5EF4-FFF2-40B4-BE49-F238E27FC236}">
                <a16:creationId xmlns:a16="http://schemas.microsoft.com/office/drawing/2014/main" id="{A2B73B69-331E-F20F-33D5-9EA16FFA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049" y="-100014"/>
            <a:ext cx="10515600" cy="990709"/>
          </a:xfrm>
        </p:spPr>
        <p:txBody>
          <a:bodyPr/>
          <a:lstStyle/>
          <a:p>
            <a:r>
              <a:rPr lang="en-IN" dirty="0"/>
              <a:t>              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1705770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DC2F2-4DF7-7B85-46BB-25F3BB68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5BB31-F5EB-BC5C-CB41-69CA4C1E8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Slide 4: Business Challenges in eCommerce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Scalability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Difficulty in handling traffic spikes during sales events.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Performance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Slow response times affecting user experience.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Flexibility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Challenges in quickly deploying new features.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Maintenance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High maintenance cost for monolithic architecture.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Security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Ensuring secure transactions and data protection.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8017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D9CD7-D0BA-2F17-5702-A16D0439A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745" y="277641"/>
            <a:ext cx="10515600" cy="804926"/>
          </a:xfrm>
        </p:spPr>
        <p:txBody>
          <a:bodyPr>
            <a:normAutofit fontScale="92500" lnSpcReduction="20000"/>
          </a:bodyPr>
          <a:lstStyle/>
          <a:p>
            <a:r>
              <a:rPr lang="en-IN" dirty="0" err="1"/>
              <a:t>ProductA</a:t>
            </a:r>
            <a:r>
              <a:rPr lang="en-IN" dirty="0"/>
              <a:t> (TV) – (A1) Smart TV, (A2)Normal TV)</a:t>
            </a:r>
          </a:p>
          <a:p>
            <a:r>
              <a:rPr lang="en-IN" dirty="0" err="1"/>
              <a:t>ProductB</a:t>
            </a:r>
            <a:r>
              <a:rPr lang="en-IN" dirty="0"/>
              <a:t> (Fridge) – (B1) Double door, (B2) Single Door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CDF4F1-E08E-ABFD-8E3D-B4C623154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24" y="1076036"/>
            <a:ext cx="11309131" cy="550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93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ign Pattern - Factory Pattern">
            <a:extLst>
              <a:ext uri="{FF2B5EF4-FFF2-40B4-BE49-F238E27FC236}">
                <a16:creationId xmlns:a16="http://schemas.microsoft.com/office/drawing/2014/main" id="{8C136E06-3CBF-96AC-47B1-4F92D526D6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356" y="643466"/>
            <a:ext cx="960528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884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uilder Design Pattern in C# with Examples - Dot Net Tutorials">
            <a:extLst>
              <a:ext uri="{FF2B5EF4-FFF2-40B4-BE49-F238E27FC236}">
                <a16:creationId xmlns:a16="http://schemas.microsoft.com/office/drawing/2014/main" id="{71EE0FAC-961F-5F53-772D-E070CF2A09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2050" y="643466"/>
            <a:ext cx="546789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8530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5221D2-1157-D7E9-CF77-64F114C0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FE96DA-E03F-87F6-2E8D-88C21A5F7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98" y="1131969"/>
            <a:ext cx="5154069" cy="307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FD84F5F-A4C1-AC97-1CEB-8C7D32C78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353" y="509860"/>
            <a:ext cx="5662218" cy="334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0A168F4-123C-27B4-1033-87CFF434E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627" y="4116059"/>
            <a:ext cx="60483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673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9075D2-92E2-81AC-6064-657F5F9F9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4A91B-C726-E1B7-155C-0EEBB65D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E812F-23A9-F8ED-0152-0630CA7E1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8" y="227340"/>
            <a:ext cx="11326283" cy="64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71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35D92-94B1-F4ED-81AF-628FEAAB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0A52D0-18A2-F14D-5441-615A6A83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6" y="227341"/>
            <a:ext cx="633412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7D3ACBD-73FC-8F7E-D9ED-9B3B5840B5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787" y="3103891"/>
            <a:ext cx="7249537" cy="366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722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44A756-5B12-E3F8-D0C8-1301FE604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1" y="0"/>
            <a:ext cx="11298029" cy="63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501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55CAFC-6B59-54C0-A615-A6B00B35F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57F3ED-3CB5-1ED2-FA9E-809B0775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 descr="Real-Time Example to Understand Composite Design Pattern">
            <a:extLst>
              <a:ext uri="{FF2B5EF4-FFF2-40B4-BE49-F238E27FC236}">
                <a16:creationId xmlns:a16="http://schemas.microsoft.com/office/drawing/2014/main" id="{5CFB8238-B347-EB21-6014-A5347125E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922" y="1753421"/>
            <a:ext cx="10353675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3345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ecorator">
            <a:extLst>
              <a:ext uri="{FF2B5EF4-FFF2-40B4-BE49-F238E27FC236}">
                <a16:creationId xmlns:a16="http://schemas.microsoft.com/office/drawing/2014/main" id="{ED33B169-9E0F-F878-BDDC-D9D5E3389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28" y="483954"/>
            <a:ext cx="4035002" cy="201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ecorator pattern">
            <a:extLst>
              <a:ext uri="{FF2B5EF4-FFF2-40B4-BE49-F238E27FC236}">
                <a16:creationId xmlns:a16="http://schemas.microsoft.com/office/drawing/2014/main" id="{9BE38D7F-5F50-24F3-48CE-30E950F16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767" y="742943"/>
            <a:ext cx="51435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839C53-B311-85BA-84E0-FAFEAE94C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28" y="2819393"/>
            <a:ext cx="4656083" cy="2117895"/>
          </a:xfrm>
          <a:prstGeom prst="rect">
            <a:avLst/>
          </a:prstGeom>
        </p:spPr>
      </p:pic>
      <p:pic>
        <p:nvPicPr>
          <p:cNvPr id="8200" name="Picture 8" descr="The Decorator Pattern | Set 2 (Introduction and Design) - GeeksforGeeks">
            <a:extLst>
              <a:ext uri="{FF2B5EF4-FFF2-40B4-BE49-F238E27FC236}">
                <a16:creationId xmlns:a16="http://schemas.microsoft.com/office/drawing/2014/main" id="{E81A935C-A330-4A74-C1D4-FF6AF60C8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64" y="4852780"/>
            <a:ext cx="3477610" cy="194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122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1B8E87-5FAD-B66D-D4C9-C0626EDE3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7D74A2-B8E4-EBC8-E836-B3CD7D70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 descr="Facade Pattern: Most Up-to-Date Encyclopedia, News &amp; Reviews">
            <a:extLst>
              <a:ext uri="{FF2B5EF4-FFF2-40B4-BE49-F238E27FC236}">
                <a16:creationId xmlns:a16="http://schemas.microsoft.com/office/drawing/2014/main" id="{D37268DC-3BF6-DD24-5A26-9630F97EE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24" y="906516"/>
            <a:ext cx="7592432" cy="505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32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8759E-55D6-C6F8-A60A-34415C669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883" y="2414205"/>
            <a:ext cx="10071538" cy="654816"/>
          </a:xfrm>
        </p:spPr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Overview of your expertise in .NET Core and Azure.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9749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775EFB-A813-DB71-E715-C67163CD6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66B7E3-A2DF-9E40-518A-30AC69F9E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communication between objects is encapsulated within a mediator object</a:t>
            </a:r>
            <a:endParaRPr lang="en-IN" dirty="0"/>
          </a:p>
        </p:txBody>
      </p:sp>
      <p:pic>
        <p:nvPicPr>
          <p:cNvPr id="10242" name="Picture 2" descr="Exploring the Mediator Pattern. After completing all the features for a… |  by Andrew MacMurray | Medium">
            <a:extLst>
              <a:ext uri="{FF2B5EF4-FFF2-40B4-BE49-F238E27FC236}">
                <a16:creationId xmlns:a16="http://schemas.microsoft.com/office/drawing/2014/main" id="{23268FD3-E9E0-03CF-9F5B-07F2083EF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36" y="1517861"/>
            <a:ext cx="69723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221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AA6F36-D4F5-ED23-D2C5-F45C11048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E8855B-9BB5-0740-06F1-2C3CEB06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 descr="Design Patterns - Strategy Pattern">
            <a:extLst>
              <a:ext uri="{FF2B5EF4-FFF2-40B4-BE49-F238E27FC236}">
                <a16:creationId xmlns:a16="http://schemas.microsoft.com/office/drawing/2014/main" id="{70375EF1-2EDB-6467-2968-D24A09A8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900238"/>
            <a:ext cx="53340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133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42937C-4713-82F4-2DE1-F4D5764D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14CA58-068C-34BB-B526-B9E52238C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pattern is useful for scenarios where you need to perform an undo or rollback operation in your application.</a:t>
            </a:r>
            <a:endParaRPr lang="en-IN" dirty="0"/>
          </a:p>
        </p:txBody>
      </p:sp>
      <p:pic>
        <p:nvPicPr>
          <p:cNvPr id="11266" name="Picture 2" descr="Memento Design Pattern in C# with Examples - Dot Net Tutorials">
            <a:extLst>
              <a:ext uri="{FF2B5EF4-FFF2-40B4-BE49-F238E27FC236}">
                <a16:creationId xmlns:a16="http://schemas.microsoft.com/office/drawing/2014/main" id="{E9BED282-C035-8C6A-55D3-3326719FD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26527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3778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805F8B-7B0A-20FB-2EDF-F9132F7DD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A35179-0986-E3A3-6EB9-B48C938AC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47259-DA57-1627-CB55-3094C0C2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33" y="796487"/>
            <a:ext cx="72009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400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84661A-3C32-6924-173A-D612D248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 descr="Chain of Responsibility - Behavioral Patterns">
            <a:extLst>
              <a:ext uri="{FF2B5EF4-FFF2-40B4-BE49-F238E27FC236}">
                <a16:creationId xmlns:a16="http://schemas.microsoft.com/office/drawing/2014/main" id="{6391FCAB-BF41-B2B4-73B6-71470E4A2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57" y="755352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56A449E7-3DD8-24CA-FF97-7A26A250AF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519" y="2026807"/>
            <a:ext cx="7884991" cy="465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69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02D37D-AD2A-F0B3-80A8-09688F30B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959F75-A95C-C33D-FA9F-1E7B193B3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01449-18DD-CFEA-A0DA-DC4781A98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0" y="-55288"/>
            <a:ext cx="5267325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5E195-0984-F947-F47A-113A3BB02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661" y="1626152"/>
            <a:ext cx="5430167" cy="46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817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4A102B-28F5-667F-D9A9-2BAE6AE5E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2D083-1F89-4251-025F-C8455720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7196A5-B0EF-7601-D064-8BB772819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0" y="443138"/>
            <a:ext cx="11806560" cy="58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448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AEFE87-73B3-CE7D-B8A2-56DA0E001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843EE5-A138-1F71-3A70-682273C6C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 descr="Observer Design Pattern in C# with Examples - Dot Net Tutorials">
            <a:extLst>
              <a:ext uri="{FF2B5EF4-FFF2-40B4-BE49-F238E27FC236}">
                <a16:creationId xmlns:a16="http://schemas.microsoft.com/office/drawing/2014/main" id="{FBFAC1B2-93DC-D366-469C-3D07CFE90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2390775"/>
            <a:ext cx="70866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6804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09EF5E2A-D976-486D-D431-F44EC807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205709"/>
            <a:ext cx="4906086" cy="313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9BC39BD7-2337-1E08-C286-1233D59700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527" y="746649"/>
            <a:ext cx="6015879" cy="376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5C11B6-578C-7DAD-869F-271BCF7E93F4}"/>
              </a:ext>
            </a:extLst>
          </p:cNvPr>
          <p:cNvSpPr txBox="1"/>
          <p:nvPr/>
        </p:nvSpPr>
        <p:spPr>
          <a:xfrm>
            <a:off x="266700" y="5764047"/>
            <a:ext cx="11658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Event sourcing involves two steps: 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(1)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modeling the state changes made by an application as a set of immutable events, and 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(2)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modeling the state changes as responses to the events.</a:t>
            </a:r>
            <a:endParaRPr lang="en-IN" dirty="0"/>
          </a:p>
        </p:txBody>
      </p:sp>
      <p:pic>
        <p:nvPicPr>
          <p:cNvPr id="18440" name="Picture 8">
            <a:extLst>
              <a:ext uri="{FF2B5EF4-FFF2-40B4-BE49-F238E27FC236}">
                <a16:creationId xmlns:a16="http://schemas.microsoft.com/office/drawing/2014/main" id="{BFDD12EA-EC79-B70A-8C97-9735EBD11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439658"/>
            <a:ext cx="4594058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>
            <a:extLst>
              <a:ext uri="{FF2B5EF4-FFF2-40B4-BE49-F238E27FC236}">
                <a16:creationId xmlns:a16="http://schemas.microsoft.com/office/drawing/2014/main" id="{F260896A-E6D3-DE2A-EC96-6B6FFCFDC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011" y="4868569"/>
            <a:ext cx="3440989" cy="181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3024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3D19C1AA-3B2C-1392-5BF8-9C98CDF78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" y="404770"/>
            <a:ext cx="11343269" cy="604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500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raffic Spikes in Cloud-Based Apps: Tips &amp; Tools for Preparing | Apriorit">
            <a:extLst>
              <a:ext uri="{FF2B5EF4-FFF2-40B4-BE49-F238E27FC236}">
                <a16:creationId xmlns:a16="http://schemas.microsoft.com/office/drawing/2014/main" id="{F77717F9-A5BE-AB54-3DCE-A6D1B34979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368" y="643466"/>
            <a:ext cx="10561263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0096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4246E135-5221-53DB-7DE6-A1AE15433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475" y="1806045"/>
            <a:ext cx="10259939" cy="482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E64993F1-9D10-AE58-05D5-00F23D3BAB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46" y="227341"/>
            <a:ext cx="3720966" cy="133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8479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B898DE-6F34-C184-2E9C-9DE8571AC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 descr="Saga Pattern for Microservices Distributed Transactions | by Mehmet Ozkaya  | Design Microservices Architecture with Patterns &amp; Principles | Medium">
            <a:extLst>
              <a:ext uri="{FF2B5EF4-FFF2-40B4-BE49-F238E27FC236}">
                <a16:creationId xmlns:a16="http://schemas.microsoft.com/office/drawing/2014/main" id="{0D25D212-D2D4-6899-134E-333E305AE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600" y="180975"/>
            <a:ext cx="8211330" cy="29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Saga Pattern for Microservices Distributed Transactions | by Mehmet Ozkaya  | Design Microservices Architecture with Patterns &amp; Principles | Medium">
            <a:extLst>
              <a:ext uri="{FF2B5EF4-FFF2-40B4-BE49-F238E27FC236}">
                <a16:creationId xmlns:a16="http://schemas.microsoft.com/office/drawing/2014/main" id="{C1663B05-8506-C93E-DFC0-0C07CD4693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335" y="3337947"/>
            <a:ext cx="8211330" cy="320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1862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227787-B7D2-9EBC-F60C-EF5D5B028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079" y="227342"/>
            <a:ext cx="10389781" cy="368082"/>
          </a:xfrm>
        </p:spPr>
        <p:txBody>
          <a:bodyPr>
            <a:normAutofit fontScale="90000"/>
          </a:bodyPr>
          <a:lstStyle/>
          <a:p>
            <a:r>
              <a:rPr lang="en-IN" dirty="0"/>
              <a:t>Project – We delivered</a:t>
            </a:r>
          </a:p>
        </p:txBody>
      </p:sp>
    </p:spTree>
    <p:extLst>
      <p:ext uri="{BB962C8B-B14F-4D97-AF65-F5344CB8AC3E}">
        <p14:creationId xmlns:p14="http://schemas.microsoft.com/office/powerpoint/2010/main" val="15459071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BC4E71-2854-5417-BEDF-F8831CC22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4DCB95-60BD-A000-0D3E-075412B7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 descr="ac6_azure_webapp">
            <a:extLst>
              <a:ext uri="{FF2B5EF4-FFF2-40B4-BE49-F238E27FC236}">
                <a16:creationId xmlns:a16="http://schemas.microsoft.com/office/drawing/2014/main" id="{84A72BE2-8D4C-F5FF-55F1-8C7DF8FDA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96" y="442321"/>
            <a:ext cx="9970207" cy="618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2576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rchitecture">
            <a:extLst>
              <a:ext uri="{FF2B5EF4-FFF2-40B4-BE49-F238E27FC236}">
                <a16:creationId xmlns:a16="http://schemas.microsoft.com/office/drawing/2014/main" id="{A81A15FF-4C71-66F7-3F8A-589F15E7CC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572" y="125881"/>
            <a:ext cx="11631428" cy="69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6053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zure — Difference between Traffic Manager and Front Door Service | by  Ashish Patel | Awesome Azure | Medium">
            <a:extLst>
              <a:ext uri="{FF2B5EF4-FFF2-40B4-BE49-F238E27FC236}">
                <a16:creationId xmlns:a16="http://schemas.microsoft.com/office/drawing/2014/main" id="{936C656B-CC38-1F36-BAD3-E27110463E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676" y="-207872"/>
            <a:ext cx="11939328" cy="706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7809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F592B9-CECF-D3B4-6607-D11A0C99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17CD52-DDFD-4946-E0D0-99CB54A07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4451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FBFE3D-CFAA-4781-4492-01289B23B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5382D1-1C2D-0CEE-3ADC-1942E432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22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8790E-6ACF-5235-A8CE-0AB5E0521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EEC3B-DF53-A004-CC78-DBE4D2857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https://weblog.plexobject.com/</a:t>
            </a:r>
            <a:endParaRPr lang="en-IN" dirty="0"/>
          </a:p>
          <a:p>
            <a:r>
              <a:rPr lang="en-US" b="1" i="0" u="none" strike="noStrike" dirty="0">
                <a:solidFill>
                  <a:srgbClr val="667755"/>
                </a:solidFill>
                <a:effectLst/>
                <a:latin typeface="Times New Roman" panose="02020603050405020304" pitchFamily="18" charset="0"/>
                <a:hlinkClick r:id="rId3"/>
              </a:rPr>
              <a:t>Effective Load Shedding and Throttling Strategies for Managing Traffic Spikes and DDoS Attacks</a:t>
            </a:r>
            <a:endParaRPr lang="en-US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1536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6FBE-84ED-A369-982B-6315EF4F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7061E8F-99D9-B120-1A9D-D2DA2000A0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556" y="1829482"/>
            <a:ext cx="7556888" cy="434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078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3243</Words>
  <Application>Microsoft Office PowerPoint</Application>
  <PresentationFormat>Widescreen</PresentationFormat>
  <Paragraphs>412</Paragraphs>
  <Slides>77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Arial</vt:lpstr>
      <vt:lpstr>Arial</vt:lpstr>
      <vt:lpstr>Calibri</vt:lpstr>
      <vt:lpstr>Calibri Light</vt:lpstr>
      <vt:lpstr>Google Sans</vt:lpstr>
      <vt:lpstr>Segoe UI</vt:lpstr>
      <vt:lpstr>sohne</vt:lpstr>
      <vt:lpstr>source-serif-pro</vt:lpstr>
      <vt:lpstr>Times New Roman</vt:lpstr>
      <vt:lpstr>ui-sans-serif</vt:lpstr>
      <vt:lpstr>Office Theme</vt:lpstr>
      <vt:lpstr>PowerPoint Presentation</vt:lpstr>
      <vt:lpstr>PowerPoint Presentation</vt:lpstr>
      <vt:lpstr>PowerPoint Presentation</vt:lpstr>
      <vt:lpstr>Business Challenges in eCommerce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Modern design How would you design a cloud-native app? What would your architecture look like? To what principles, patterns, and best practices would you adhere? What infrastructure and operational concerns would be important?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Migrating an eCommerce system to a microservices architecture using .NET Core and deploying it on Azure</vt:lpstr>
      <vt:lpstr>Best Practice / Tool for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Azure Durable Function </vt:lpstr>
      <vt:lpstr>PowerPoint Presentation</vt:lpstr>
      <vt:lpstr>               Azure API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Design Pattern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communication between objects is encapsulated within a mediator object</vt:lpstr>
      <vt:lpstr>PowerPoint Presentation</vt:lpstr>
      <vt:lpstr>pattern is useful for scenarios where you need to perform an undo or rollback operation in your application.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– We delivered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Hajela, Rajneesh</dc:creator>
  <cp:lastModifiedBy>Hajela, Rajneesh</cp:lastModifiedBy>
  <cp:revision>48</cp:revision>
  <dcterms:created xsi:type="dcterms:W3CDTF">2024-06-03T12:29:24Z</dcterms:created>
  <dcterms:modified xsi:type="dcterms:W3CDTF">2024-06-03T16:31:14Z</dcterms:modified>
</cp:coreProperties>
</file>